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3767" r:id="rId2"/>
  </p:sldMasterIdLst>
  <p:notesMasterIdLst>
    <p:notesMasterId r:id="rId50"/>
  </p:notesMasterIdLst>
  <p:sldIdLst>
    <p:sldId id="453" r:id="rId3"/>
    <p:sldId id="326" r:id="rId4"/>
    <p:sldId id="361" r:id="rId5"/>
    <p:sldId id="423" r:id="rId6"/>
    <p:sldId id="424" r:id="rId7"/>
    <p:sldId id="425" r:id="rId8"/>
    <p:sldId id="426" r:id="rId9"/>
    <p:sldId id="417" r:id="rId10"/>
    <p:sldId id="418" r:id="rId11"/>
    <p:sldId id="420" r:id="rId12"/>
    <p:sldId id="362" r:id="rId13"/>
    <p:sldId id="363" r:id="rId14"/>
    <p:sldId id="364" r:id="rId15"/>
    <p:sldId id="365" r:id="rId16"/>
    <p:sldId id="366" r:id="rId17"/>
    <p:sldId id="421" r:id="rId18"/>
    <p:sldId id="422" r:id="rId19"/>
    <p:sldId id="373" r:id="rId20"/>
    <p:sldId id="374" r:id="rId21"/>
    <p:sldId id="375" r:id="rId22"/>
    <p:sldId id="376" r:id="rId23"/>
    <p:sldId id="378" r:id="rId24"/>
    <p:sldId id="379" r:id="rId25"/>
    <p:sldId id="380" r:id="rId26"/>
    <p:sldId id="381" r:id="rId27"/>
    <p:sldId id="382" r:id="rId28"/>
    <p:sldId id="383" r:id="rId29"/>
    <p:sldId id="385" r:id="rId30"/>
    <p:sldId id="386" r:id="rId31"/>
    <p:sldId id="398" r:id="rId32"/>
    <p:sldId id="416" r:id="rId33"/>
    <p:sldId id="399" r:id="rId34"/>
    <p:sldId id="400" r:id="rId35"/>
    <p:sldId id="401" r:id="rId36"/>
    <p:sldId id="402" r:id="rId37"/>
    <p:sldId id="403" r:id="rId38"/>
    <p:sldId id="405" r:id="rId39"/>
    <p:sldId id="406" r:id="rId40"/>
    <p:sldId id="407" r:id="rId41"/>
    <p:sldId id="408" r:id="rId42"/>
    <p:sldId id="409" r:id="rId43"/>
    <p:sldId id="411" r:id="rId44"/>
    <p:sldId id="412" r:id="rId45"/>
    <p:sldId id="413" r:id="rId46"/>
    <p:sldId id="414" r:id="rId47"/>
    <p:sldId id="415" r:id="rId48"/>
    <p:sldId id="377" r:id="rId49"/>
  </p:sldIdLst>
  <p:sldSz cx="9144000" cy="6858000" type="screen4x3"/>
  <p:notesSz cx="6858000" cy="9144000"/>
  <p:defaultTextStyle>
    <a:defPPr>
      <a:defRPr lang="en-US"/>
    </a:defPPr>
    <a:lvl1pPr algn="l" rtl="0" eaLnBrk="0" fontAlgn="base" hangingPunct="0">
      <a:spcBef>
        <a:spcPct val="0"/>
      </a:spcBef>
      <a:spcAft>
        <a:spcPct val="0"/>
      </a:spcAft>
      <a:defRPr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 initials="CE"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a:srgbClr val="FFFF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6" autoAdjust="0"/>
    <p:restoredTop sz="94624" autoAdjust="0"/>
  </p:normalViewPr>
  <p:slideViewPr>
    <p:cSldViewPr showGuides="1">
      <p:cViewPr varScale="1">
        <p:scale>
          <a:sx n="65" d="100"/>
          <a:sy n="65" d="100"/>
        </p:scale>
        <p:origin x="1300"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364"/>
    </p:cViewPr>
  </p:sorterViewPr>
  <p:notesViewPr>
    <p:cSldViewPr showGuides="1">
      <p:cViewPr varScale="1">
        <p:scale>
          <a:sx n="63" d="100"/>
          <a:sy n="63" d="100"/>
        </p:scale>
        <p:origin x="-205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05-08-01T16:59:26.960" idx="8">
    <p:pos x="10" y="10"/>
    <p:text>Global comments:
1. Is it okay that the title slides have a purple background?
2. The titles on every slide (including the first slide) are in navy blue, instead of black - okay?
3. The bullets (acual bullet icon) on every other slide are in navy blue - okay?
4. Also, please note that the 'g' in Oracle 10g  in the footer is not italicized (I don't think it can be).
Global to this PPT: Please note that the figure slides have the figure caption as slide title, not heading  - okay? (The individual slides are commented.)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0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charset="0"/>
              </a:defRPr>
            </a:lvl1pPr>
          </a:lstStyle>
          <a:p>
            <a:pPr>
              <a:defRPr/>
            </a:pPr>
            <a:endParaRPr lang="en-US"/>
          </a:p>
        </p:txBody>
      </p:sp>
      <p:sp>
        <p:nvSpPr>
          <p:cNvPr id="4208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pPr>
              <a:defRPr/>
            </a:pPr>
            <a:endParaRPr lang="en-US"/>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208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208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charset="0"/>
              </a:defRPr>
            </a:lvl1pPr>
          </a:lstStyle>
          <a:p>
            <a:pPr>
              <a:defRPr/>
            </a:pPr>
            <a:endParaRPr lang="en-US"/>
          </a:p>
        </p:txBody>
      </p:sp>
      <p:sp>
        <p:nvSpPr>
          <p:cNvPr id="4208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charset="0"/>
              </a:defRPr>
            </a:lvl1pPr>
          </a:lstStyle>
          <a:p>
            <a:pPr>
              <a:defRPr/>
            </a:pPr>
            <a:fld id="{9FDCD179-17CF-4272-8B59-5921D5F94FDF}" type="slidenum">
              <a:rPr lang="en-US"/>
              <a:pPr>
                <a:defRPr/>
              </a:pPr>
              <a:t>‹#›</a:t>
            </a:fld>
            <a:endParaRPr lang="en-US"/>
          </a:p>
        </p:txBody>
      </p:sp>
    </p:spTree>
    <p:extLst>
      <p:ext uri="{BB962C8B-B14F-4D97-AF65-F5344CB8AC3E}">
        <p14:creationId xmlns:p14="http://schemas.microsoft.com/office/powerpoint/2010/main" val="33153469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a:p>
        </p:txBody>
      </p:sp>
      <p:sp>
        <p:nvSpPr>
          <p:cNvPr id="30724" name="Slide Number Placeholder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0A1CA51-E80C-450D-AB1A-EFE254D510E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DCD179-17CF-4272-8B59-5921D5F94FDF}" type="slidenum">
              <a:rPr lang="en-US" smtClean="0"/>
              <a:pPr>
                <a:defRPr/>
              </a:pPr>
              <a:t>18</a:t>
            </a:fld>
            <a:endParaRPr lang="en-US"/>
          </a:p>
        </p:txBody>
      </p:sp>
    </p:spTree>
    <p:extLst>
      <p:ext uri="{BB962C8B-B14F-4D97-AF65-F5344CB8AC3E}">
        <p14:creationId xmlns:p14="http://schemas.microsoft.com/office/powerpoint/2010/main" val="1438786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DCD179-17CF-4272-8B59-5921D5F94FDF}" type="slidenum">
              <a:rPr lang="en-US" smtClean="0"/>
              <a:pPr>
                <a:defRPr/>
              </a:pPr>
              <a:t>40</a:t>
            </a:fld>
            <a:endParaRPr lang="en-US"/>
          </a:p>
        </p:txBody>
      </p:sp>
    </p:spTree>
    <p:extLst>
      <p:ext uri="{BB962C8B-B14F-4D97-AF65-F5344CB8AC3E}">
        <p14:creationId xmlns:p14="http://schemas.microsoft.com/office/powerpoint/2010/main" val="2417307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5"/>
          <p:cNvGrpSpPr>
            <a:grpSpLocks/>
          </p:cNvGrpSpPr>
          <p:nvPr/>
        </p:nvGrpSpPr>
        <p:grpSpPr bwMode="auto">
          <a:xfrm>
            <a:off x="3632200" y="4889500"/>
            <a:ext cx="50546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en-US">
                <a:latin typeface="Arial" charset="0"/>
              </a:endParaRP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en-US">
                <a:latin typeface="Arial" charset="0"/>
              </a:endParaRPr>
            </a:p>
          </p:txBody>
        </p:sp>
      </p:grpSp>
      <p:sp>
        <p:nvSpPr>
          <p:cNvPr id="8200" name="Rectangle 8"/>
          <p:cNvSpPr>
            <a:spLocks noGrp="1" noChangeArrowheads="1"/>
          </p:cNvSpPr>
          <p:nvPr>
            <p:ph type="subTitle" idx="1"/>
          </p:nvPr>
        </p:nvSpPr>
        <p:spPr>
          <a:xfrm>
            <a:off x="4673600" y="2927350"/>
            <a:ext cx="4013200" cy="1822450"/>
          </a:xfrm>
        </p:spPr>
        <p:txBody>
          <a:bodyPr anchor="b"/>
          <a:lstStyle>
            <a:lvl1pPr marL="0" indent="0">
              <a:buFont typeface="Wingdings" pitchFamily="2" charset="2"/>
              <a:buNone/>
              <a:defRPr sz="3200">
                <a:solidFill>
                  <a:schemeClr val="tx2"/>
                </a:solidFill>
              </a:defRPr>
            </a:lvl1pPr>
          </a:lstStyle>
          <a:p>
            <a:endParaRPr lang="en-US" dirty="0"/>
          </a:p>
        </p:txBody>
      </p:sp>
      <p:sp>
        <p:nvSpPr>
          <p:cNvPr id="10" name="Rectangle 9"/>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11" name="Rectangle 10"/>
          <p:cNvSpPr>
            <a:spLocks noGrp="1" noChangeArrowheads="1"/>
          </p:cNvSpPr>
          <p:nvPr>
            <p:ph type="ftr" sz="quarter" idx="11"/>
          </p:nvPr>
        </p:nvSpPr>
        <p:spPr/>
        <p:txBody>
          <a:bodyPr/>
          <a:lstStyle>
            <a:lvl1pPr algn="r">
              <a:defRPr/>
            </a:lvl1pPr>
          </a:lstStyle>
          <a:p>
            <a:pPr>
              <a:defRPr/>
            </a:pPr>
            <a:r>
              <a:rPr lang="en-US" dirty="0"/>
              <a:t>Programming 3</a:t>
            </a:r>
          </a:p>
        </p:txBody>
      </p:sp>
      <p:sp>
        <p:nvSpPr>
          <p:cNvPr id="12" name="Rectangle 11"/>
          <p:cNvSpPr>
            <a:spLocks noGrp="1" noChangeArrowheads="1"/>
          </p:cNvSpPr>
          <p:nvPr>
            <p:ph type="sldNum" sz="quarter" idx="12"/>
          </p:nvPr>
        </p:nvSpPr>
        <p:spPr>
          <a:xfrm>
            <a:off x="76200" y="6248400"/>
            <a:ext cx="587375" cy="488950"/>
          </a:xfrm>
        </p:spPr>
        <p:txBody>
          <a:bodyPr anchorCtr="0"/>
          <a:lstStyle>
            <a:lvl1pPr>
              <a:defRPr/>
            </a:lvl1pPr>
          </a:lstStyle>
          <a:p>
            <a:pPr>
              <a:defRPr/>
            </a:pPr>
            <a:fld id="{E0611EBC-8564-4D30-AF19-EE0918B1614A}" type="slidenum">
              <a:rPr lang="en-US"/>
              <a:pPr>
                <a:defRPr/>
              </a:pPr>
              <a:t>‹#›</a:t>
            </a:fld>
            <a:endParaRPr lang="en-US"/>
          </a:p>
        </p:txBody>
      </p:sp>
      <p:sp>
        <p:nvSpPr>
          <p:cNvPr id="17" name="TextBox 16"/>
          <p:cNvSpPr txBox="1"/>
          <p:nvPr userDrawn="1"/>
        </p:nvSpPr>
        <p:spPr>
          <a:xfrm>
            <a:off x="1066800" y="838200"/>
            <a:ext cx="7010400" cy="646331"/>
          </a:xfrm>
          <a:prstGeom prst="rect">
            <a:avLst/>
          </a:prstGeom>
          <a:noFill/>
        </p:spPr>
        <p:txBody>
          <a:bodyPr wrap="square" rtlCol="0">
            <a:spAutoFit/>
          </a:bodyPr>
          <a:lstStyle/>
          <a:p>
            <a:r>
              <a:rPr lang="en-US" sz="3600" dirty="0"/>
              <a:t>Advanced GUI Programming</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2000" y="1828800"/>
            <a:ext cx="800100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lgn="r">
              <a:defRPr/>
            </a:pPr>
            <a:r>
              <a:rPr lang="en-US" dirty="0"/>
              <a:t>Programming 3</a:t>
            </a:r>
          </a:p>
        </p:txBody>
      </p:sp>
      <p:sp>
        <p:nvSpPr>
          <p:cNvPr id="6" name="Rectangle 13"/>
          <p:cNvSpPr>
            <a:spLocks noGrp="1" noChangeArrowheads="1"/>
          </p:cNvSpPr>
          <p:nvPr>
            <p:ph type="sldNum" sz="quarter" idx="12"/>
          </p:nvPr>
        </p:nvSpPr>
        <p:spPr>
          <a:ln/>
        </p:spPr>
        <p:txBody>
          <a:bodyPr/>
          <a:lstStyle>
            <a:lvl1pPr>
              <a:defRPr/>
            </a:lvl1pPr>
          </a:lstStyle>
          <a:p>
            <a:pPr>
              <a:defRPr/>
            </a:pPr>
            <a:fld id="{EA4B73AF-DB4B-49FE-8CDD-ED99216B890A}"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5"/>
          <p:cNvGrpSpPr>
            <a:grpSpLocks/>
          </p:cNvGrpSpPr>
          <p:nvPr/>
        </p:nvGrpSpPr>
        <p:grpSpPr bwMode="auto">
          <a:xfrm>
            <a:off x="3632200" y="4889500"/>
            <a:ext cx="50546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en-US">
                <a:latin typeface="Arial" charset="0"/>
              </a:endParaRP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en-US">
                <a:latin typeface="Arial" charset="0"/>
              </a:endParaRPr>
            </a:p>
          </p:txBody>
        </p:sp>
      </p:grpSp>
      <p:sp>
        <p:nvSpPr>
          <p:cNvPr id="8200" name="Rectangle 8"/>
          <p:cNvSpPr>
            <a:spLocks noGrp="1" noChangeArrowheads="1"/>
          </p:cNvSpPr>
          <p:nvPr>
            <p:ph type="subTitle" idx="1"/>
          </p:nvPr>
        </p:nvSpPr>
        <p:spPr>
          <a:xfrm>
            <a:off x="4673600" y="2927350"/>
            <a:ext cx="4013200" cy="1822450"/>
          </a:xfrm>
        </p:spPr>
        <p:txBody>
          <a:bodyPr anchor="b"/>
          <a:lstStyle>
            <a:lvl1pPr marL="0" indent="0">
              <a:buFont typeface="Wingdings" pitchFamily="2" charset="2"/>
              <a:buNone/>
              <a:defRPr sz="3200">
                <a:solidFill>
                  <a:schemeClr val="tx2"/>
                </a:solidFill>
              </a:defRPr>
            </a:lvl1pPr>
          </a:lstStyle>
          <a:p>
            <a:endParaRPr lang="en-US" dirty="0"/>
          </a:p>
        </p:txBody>
      </p:sp>
      <p:sp>
        <p:nvSpPr>
          <p:cNvPr id="10" name="Rectangle 9"/>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11" name="Rectangle 10"/>
          <p:cNvSpPr>
            <a:spLocks noGrp="1" noChangeArrowheads="1"/>
          </p:cNvSpPr>
          <p:nvPr>
            <p:ph type="ftr" sz="quarter" idx="11"/>
          </p:nvPr>
        </p:nvSpPr>
        <p:spPr/>
        <p:txBody>
          <a:bodyPr/>
          <a:lstStyle>
            <a:lvl1pPr algn="r">
              <a:defRPr/>
            </a:lvl1pPr>
          </a:lstStyle>
          <a:p>
            <a:pPr>
              <a:defRPr/>
            </a:pPr>
            <a:r>
              <a:rPr lang="en-US" dirty="0"/>
              <a:t>Programming 3</a:t>
            </a:r>
          </a:p>
        </p:txBody>
      </p:sp>
      <p:sp>
        <p:nvSpPr>
          <p:cNvPr id="12" name="Rectangle 11"/>
          <p:cNvSpPr>
            <a:spLocks noGrp="1" noChangeArrowheads="1"/>
          </p:cNvSpPr>
          <p:nvPr>
            <p:ph type="sldNum" sz="quarter" idx="12"/>
          </p:nvPr>
        </p:nvSpPr>
        <p:spPr>
          <a:xfrm>
            <a:off x="76200" y="6248400"/>
            <a:ext cx="587375" cy="488950"/>
          </a:xfrm>
        </p:spPr>
        <p:txBody>
          <a:bodyPr anchorCtr="0"/>
          <a:lstStyle>
            <a:lvl1pPr>
              <a:defRPr/>
            </a:lvl1pPr>
          </a:lstStyle>
          <a:p>
            <a:pPr>
              <a:defRPr/>
            </a:pPr>
            <a:fld id="{E0611EBC-8564-4D30-AF19-EE0918B1614A}" type="slidenum">
              <a:rPr lang="en-US"/>
              <a:pPr>
                <a:defRPr/>
              </a:pPr>
              <a:t>‹#›</a:t>
            </a:fld>
            <a:endParaRPr lang="en-US"/>
          </a:p>
        </p:txBody>
      </p:sp>
      <p:sp>
        <p:nvSpPr>
          <p:cNvPr id="17" name="TextBox 16"/>
          <p:cNvSpPr txBox="1"/>
          <p:nvPr userDrawn="1"/>
        </p:nvSpPr>
        <p:spPr>
          <a:xfrm>
            <a:off x="1066800" y="838200"/>
            <a:ext cx="7010400" cy="646331"/>
          </a:xfrm>
          <a:prstGeom prst="rect">
            <a:avLst/>
          </a:prstGeom>
          <a:noFill/>
        </p:spPr>
        <p:txBody>
          <a:bodyPr wrap="square" rtlCol="0">
            <a:spAutoFit/>
          </a:bodyPr>
          <a:lstStyle/>
          <a:p>
            <a:r>
              <a:rPr lang="en-US" sz="3600" dirty="0"/>
              <a:t>Advanced GUI Programming</a:t>
            </a:r>
          </a:p>
        </p:txBody>
      </p:sp>
    </p:spTree>
    <p:extLst>
      <p:ext uri="{BB962C8B-B14F-4D97-AF65-F5344CB8AC3E}">
        <p14:creationId xmlns:p14="http://schemas.microsoft.com/office/powerpoint/2010/main" val="2248249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2000" y="2133600"/>
            <a:ext cx="7924800" cy="4038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lgn="r">
              <a:defRPr/>
            </a:pPr>
            <a:r>
              <a:rPr lang="en-US" dirty="0"/>
              <a:t>Programming 3</a:t>
            </a:r>
          </a:p>
        </p:txBody>
      </p:sp>
      <p:sp>
        <p:nvSpPr>
          <p:cNvPr id="6" name="Rectangle 13"/>
          <p:cNvSpPr>
            <a:spLocks noGrp="1" noChangeArrowheads="1"/>
          </p:cNvSpPr>
          <p:nvPr>
            <p:ph type="sldNum" sz="quarter" idx="12"/>
          </p:nvPr>
        </p:nvSpPr>
        <p:spPr>
          <a:ln/>
        </p:spPr>
        <p:txBody>
          <a:bodyPr/>
          <a:lstStyle>
            <a:lvl1pPr>
              <a:defRPr/>
            </a:lvl1pPr>
          </a:lstStyle>
          <a:p>
            <a:pPr>
              <a:defRPr/>
            </a:pPr>
            <a:fld id="{EA4B73AF-DB4B-49FE-8CDD-ED99216B890A}" type="slidenum">
              <a:rPr lang="en-US" smtClean="0"/>
              <a:pPr>
                <a:defRPr/>
              </a:pPr>
              <a:t>‹#›</a:t>
            </a:fld>
            <a:endParaRPr lang="en-US" dirty="0"/>
          </a:p>
        </p:txBody>
      </p:sp>
    </p:spTree>
    <p:extLst>
      <p:ext uri="{BB962C8B-B14F-4D97-AF65-F5344CB8AC3E}">
        <p14:creationId xmlns:p14="http://schemas.microsoft.com/office/powerpoint/2010/main" val="3104950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F83E8B2E-9511-449F-BD46-B2DACC09AC34}" type="datetime1">
              <a:rPr lang="en-US" sz="1100" smtClean="0">
                <a:solidFill>
                  <a:schemeClr val="tx2"/>
                </a:solidFill>
              </a:rPr>
              <a:pPr/>
              <a:t>2/28/2020</a:t>
            </a:fld>
            <a:endParaRPr lang="en-US" sz="1100" dirty="0">
              <a:solidFill>
                <a:schemeClr val="tx2"/>
              </a:solidFill>
            </a:endParaRPr>
          </a:p>
        </p:txBody>
      </p:sp>
      <p:sp>
        <p:nvSpPr>
          <p:cNvPr id="5" name="Footer Placeholder 4"/>
          <p:cNvSpPr>
            <a:spLocks noGrp="1"/>
          </p:cNvSpPr>
          <p:nvPr>
            <p:ph type="ftr" sz="quarter" idx="11"/>
          </p:nvPr>
        </p:nvSpPr>
        <p:spPr/>
        <p:txBody>
          <a:bodyPr/>
          <a:lstStyle/>
          <a:p>
            <a:pPr>
              <a:defRPr/>
            </a:pPr>
            <a:r>
              <a:rPr lang="en-US"/>
              <a:t>XML Web Services with Visual Studio</a:t>
            </a:r>
          </a:p>
        </p:txBody>
      </p:sp>
      <p:sp>
        <p:nvSpPr>
          <p:cNvPr id="6" name="Slide Number Placeholder 5"/>
          <p:cNvSpPr>
            <a:spLocks noGrp="1"/>
          </p:cNvSpPr>
          <p:nvPr>
            <p:ph type="sldNum" sz="quarter" idx="12"/>
          </p:nvPr>
        </p:nvSpPr>
        <p:spPr/>
        <p:txBody>
          <a:bodyPr/>
          <a:lstStyle/>
          <a:p>
            <a:pPr>
              <a:defRPr/>
            </a:pPr>
            <a:fld id="{717F38F7-A199-432E-89EE-8998C7C3E991}" type="slidenum">
              <a:rPr lang="en-US" smtClean="0"/>
              <a:pPr>
                <a:defRPr/>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extLst>
      <p:ext uri="{BB962C8B-B14F-4D97-AF65-F5344CB8AC3E}">
        <p14:creationId xmlns:p14="http://schemas.microsoft.com/office/powerpoint/2010/main" val="248171388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userDrawn="1"/>
        </p:nvGrpSpPr>
        <p:grpSpPr bwMode="auto">
          <a:xfrm>
            <a:off x="0" y="0"/>
            <a:ext cx="8686800" cy="6248400"/>
            <a:chOff x="0" y="0"/>
            <a:chExt cx="5472" cy="4320"/>
          </a:xfrm>
        </p:grpSpPr>
        <p:grpSp>
          <p:nvGrpSpPr>
            <p:cNvPr id="1032" name="Group 3"/>
            <p:cNvGrpSpPr>
              <a:grpSpLocks/>
            </p:cNvGrpSpPr>
            <p:nvPr userDrawn="1"/>
          </p:nvGrpSpPr>
          <p:grpSpPr bwMode="auto">
            <a:xfrm>
              <a:off x="0" y="0"/>
              <a:ext cx="2016" cy="4320"/>
              <a:chOff x="0" y="0"/>
              <a:chExt cx="2016" cy="4320"/>
            </a:xfrm>
          </p:grpSpPr>
          <p:sp>
            <p:nvSpPr>
              <p:cNvPr id="7172" name="Rectangle 4"/>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a:latin typeface="Arial" charset="0"/>
                </a:endParaRPr>
              </a:p>
            </p:txBody>
          </p:sp>
          <p:sp>
            <p:nvSpPr>
              <p:cNvPr id="7173" name="Freeform 5"/>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a:latin typeface="Arial" charset="0"/>
                </a:endParaRPr>
              </a:p>
            </p:txBody>
          </p:sp>
        </p:grpSp>
        <p:grpSp>
          <p:nvGrpSpPr>
            <p:cNvPr id="1033" name="Group 6"/>
            <p:cNvGrpSpPr>
              <a:grpSpLocks/>
            </p:cNvGrpSpPr>
            <p:nvPr userDrawn="1"/>
          </p:nvGrpSpPr>
          <p:grpSpPr bwMode="auto">
            <a:xfrm>
              <a:off x="472" y="1054"/>
              <a:ext cx="5000" cy="201"/>
              <a:chOff x="472" y="1054"/>
              <a:chExt cx="5000" cy="201"/>
            </a:xfrm>
          </p:grpSpPr>
          <p:sp>
            <p:nvSpPr>
              <p:cNvPr id="7175" name="AutoShape 7"/>
              <p:cNvSpPr>
                <a:spLocks noChangeArrowheads="1"/>
              </p:cNvSpPr>
              <p:nvPr userDrawn="1"/>
            </p:nvSpPr>
            <p:spPr bwMode="auto">
              <a:xfrm>
                <a:off x="720" y="1054"/>
                <a:ext cx="4752" cy="200"/>
              </a:xfrm>
              <a:prstGeom prst="roundRect">
                <a:avLst>
                  <a:gd name="adj" fmla="val 0"/>
                </a:avLst>
              </a:prstGeom>
              <a:solidFill>
                <a:schemeClr val="hlink"/>
              </a:solidFill>
              <a:ln w="9525">
                <a:noFill/>
                <a:round/>
                <a:headEnd/>
                <a:tailEnd/>
              </a:ln>
              <a:effectLst/>
            </p:spPr>
            <p:txBody>
              <a:bodyPr wrap="none" anchor="ctr"/>
              <a:lstStyle/>
              <a:p>
                <a:pPr>
                  <a:defRPr/>
                </a:pPr>
                <a:endParaRPr lang="en-US">
                  <a:latin typeface="Arial" charset="0"/>
                </a:endParaRPr>
              </a:p>
            </p:txBody>
          </p:sp>
          <p:sp>
            <p:nvSpPr>
              <p:cNvPr id="7176" name="AutoShape 8"/>
              <p:cNvSpPr>
                <a:spLocks noChangeArrowheads="1"/>
              </p:cNvSpPr>
              <p:nvPr userDrawn="1"/>
            </p:nvSpPr>
            <p:spPr bwMode="auto">
              <a:xfrm flipH="1">
                <a:off x="472" y="1054"/>
                <a:ext cx="248" cy="201"/>
              </a:xfrm>
              <a:prstGeom prst="flowChartDelay">
                <a:avLst/>
              </a:prstGeom>
              <a:solidFill>
                <a:schemeClr val="hlink"/>
              </a:solidFill>
              <a:ln w="9525">
                <a:noFill/>
                <a:miter lim="800000"/>
                <a:headEnd/>
                <a:tailEnd/>
              </a:ln>
              <a:effectLst/>
            </p:spPr>
            <p:txBody>
              <a:bodyPr wrap="none" anchor="ctr"/>
              <a:lstStyle/>
              <a:p>
                <a:pPr>
                  <a:defRPr/>
                </a:pPr>
                <a:endParaRPr lang="en-US">
                  <a:latin typeface="Arial" charset="0"/>
                </a:endParaRPr>
              </a:p>
            </p:txBody>
          </p:sp>
        </p:grpSp>
      </p:grpSp>
      <p:sp>
        <p:nvSpPr>
          <p:cNvPr id="1027" name="AutoShape 9"/>
          <p:cNvSpPr>
            <a:spLocks noGrp="1" noChangeArrowheads="1"/>
          </p:cNvSpPr>
          <p:nvPr>
            <p:ph type="title"/>
          </p:nvPr>
        </p:nvSpPr>
        <p:spPr bwMode="auto">
          <a:xfrm>
            <a:off x="838200" y="685800"/>
            <a:ext cx="7924800" cy="8382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10"/>
          <p:cNvSpPr>
            <a:spLocks noGrp="1" noChangeArrowheads="1"/>
          </p:cNvSpPr>
          <p:nvPr>
            <p:ph type="body" idx="1"/>
          </p:nvPr>
        </p:nvSpPr>
        <p:spPr bwMode="auto">
          <a:xfrm>
            <a:off x="762000" y="1828800"/>
            <a:ext cx="8001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179" name="Rectangle 11"/>
          <p:cNvSpPr>
            <a:spLocks noGrp="1" noChangeArrowheads="1"/>
          </p:cNvSpPr>
          <p:nvPr>
            <p:ph type="dt" sz="half" idx="2"/>
          </p:nvPr>
        </p:nvSpPr>
        <p:spPr bwMode="auto">
          <a:xfrm>
            <a:off x="2438400" y="6248400"/>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0">
                <a:latin typeface="Arial" charset="0"/>
              </a:defRPr>
            </a:lvl1pPr>
          </a:lstStyle>
          <a:p>
            <a:pPr>
              <a:defRPr/>
            </a:pPr>
            <a:endParaRPr lang="en-US"/>
          </a:p>
        </p:txBody>
      </p:sp>
      <p:sp>
        <p:nvSpPr>
          <p:cNvPr id="7180" name="Rectangle 12"/>
          <p:cNvSpPr>
            <a:spLocks noGrp="1" noChangeArrowheads="1"/>
          </p:cNvSpPr>
          <p:nvPr>
            <p:ph type="ftr" sz="quarter" idx="3"/>
          </p:nvPr>
        </p:nvSpPr>
        <p:spPr bwMode="auto">
          <a:xfrm>
            <a:off x="5791200" y="6248400"/>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b="0">
                <a:latin typeface="Arial" charset="0"/>
              </a:defRPr>
            </a:lvl1pPr>
          </a:lstStyle>
          <a:p>
            <a:pPr algn="r">
              <a:defRPr/>
            </a:pPr>
            <a:r>
              <a:rPr lang="en-US" dirty="0"/>
              <a:t>Programming 3</a:t>
            </a:r>
          </a:p>
        </p:txBody>
      </p:sp>
      <p:sp>
        <p:nvSpPr>
          <p:cNvPr id="7181" name="Rectangle 13"/>
          <p:cNvSpPr>
            <a:spLocks noGrp="1" noChangeArrowheads="1"/>
          </p:cNvSpPr>
          <p:nvPr>
            <p:ph type="sldNum" sz="quarter" idx="4"/>
          </p:nvPr>
        </p:nvSpPr>
        <p:spPr bwMode="auto">
          <a:xfrm>
            <a:off x="84138"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eaLnBrk="1" hangingPunct="1">
              <a:defRPr sz="2600">
                <a:solidFill>
                  <a:schemeClr val="tx1"/>
                </a:solidFill>
                <a:latin typeface="Arial" charset="0"/>
              </a:defRPr>
            </a:lvl1pPr>
          </a:lstStyle>
          <a:p>
            <a:pPr>
              <a:defRPr/>
            </a:pPr>
            <a:fld id="{B3A805A2-6D28-427A-86AF-4859674CC795}"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1" r:id="rId1"/>
    <p:sldLayoutId id="2147483730" r:id="rId2"/>
  </p:sldLayoutIdLst>
  <p:hf hdr="0" ftr="0" dt="0"/>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defRPr>
      </a:lvl2pPr>
      <a:lvl3pPr algn="l" rtl="0" eaLnBrk="0" fontAlgn="base" hangingPunct="0">
        <a:lnSpc>
          <a:spcPct val="90000"/>
        </a:lnSpc>
        <a:spcBef>
          <a:spcPct val="0"/>
        </a:spcBef>
        <a:spcAft>
          <a:spcPct val="0"/>
        </a:spcAft>
        <a:defRPr sz="3600" b="1">
          <a:solidFill>
            <a:schemeClr val="tx2"/>
          </a:solidFill>
          <a:latin typeface="Arial" charset="0"/>
        </a:defRPr>
      </a:lvl3pPr>
      <a:lvl4pPr algn="l" rtl="0" eaLnBrk="0" fontAlgn="base" hangingPunct="0">
        <a:lnSpc>
          <a:spcPct val="90000"/>
        </a:lnSpc>
        <a:spcBef>
          <a:spcPct val="0"/>
        </a:spcBef>
        <a:spcAft>
          <a:spcPct val="0"/>
        </a:spcAft>
        <a:defRPr sz="3600" b="1">
          <a:solidFill>
            <a:schemeClr val="tx2"/>
          </a:solidFill>
          <a:latin typeface="Arial" charset="0"/>
        </a:defRPr>
      </a:lvl4pPr>
      <a:lvl5pPr algn="l" rtl="0" eaLnBrk="0" fontAlgn="base" hangingPunct="0">
        <a:lnSpc>
          <a:spcPct val="90000"/>
        </a:lnSpc>
        <a:spcBef>
          <a:spcPct val="0"/>
        </a:spcBef>
        <a:spcAft>
          <a:spcPct val="0"/>
        </a:spcAft>
        <a:defRPr sz="3600" b="1">
          <a:solidFill>
            <a:schemeClr val="tx2"/>
          </a:solidFill>
          <a:latin typeface="Arial" charset="0"/>
        </a:defRPr>
      </a:lvl5pPr>
      <a:lvl6pPr marL="457200" algn="l" rtl="0" fontAlgn="base">
        <a:lnSpc>
          <a:spcPct val="90000"/>
        </a:lnSpc>
        <a:spcBef>
          <a:spcPct val="0"/>
        </a:spcBef>
        <a:spcAft>
          <a:spcPct val="0"/>
        </a:spcAft>
        <a:defRPr sz="3600" b="1">
          <a:solidFill>
            <a:schemeClr val="tx2"/>
          </a:solidFill>
          <a:latin typeface="Arial" charset="0"/>
        </a:defRPr>
      </a:lvl6pPr>
      <a:lvl7pPr marL="914400" algn="l" rtl="0" fontAlgn="base">
        <a:lnSpc>
          <a:spcPct val="90000"/>
        </a:lnSpc>
        <a:spcBef>
          <a:spcPct val="0"/>
        </a:spcBef>
        <a:spcAft>
          <a:spcPct val="0"/>
        </a:spcAft>
        <a:defRPr sz="3600" b="1">
          <a:solidFill>
            <a:schemeClr val="tx2"/>
          </a:solidFill>
          <a:latin typeface="Arial" charset="0"/>
        </a:defRPr>
      </a:lvl7pPr>
      <a:lvl8pPr marL="1371600" algn="l" rtl="0" fontAlgn="base">
        <a:lnSpc>
          <a:spcPct val="90000"/>
        </a:lnSpc>
        <a:spcBef>
          <a:spcPct val="0"/>
        </a:spcBef>
        <a:spcAft>
          <a:spcPct val="0"/>
        </a:spcAft>
        <a:defRPr sz="3600" b="1">
          <a:solidFill>
            <a:schemeClr val="tx2"/>
          </a:solidFill>
          <a:latin typeface="Arial" charset="0"/>
        </a:defRPr>
      </a:lvl8pPr>
      <a:lvl9pPr marL="1828800" algn="l" rtl="0" fontAlgn="base">
        <a:lnSpc>
          <a:spcPct val="90000"/>
        </a:lnSpc>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Font typeface="Wingdings"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a:solidFill>
            <a:schemeClr val="tx1"/>
          </a:solidFill>
          <a:latin typeface="+mn-lt"/>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userDrawn="1"/>
        </p:nvGrpSpPr>
        <p:grpSpPr bwMode="auto">
          <a:xfrm>
            <a:off x="0" y="0"/>
            <a:ext cx="8686800" cy="6248400"/>
            <a:chOff x="0" y="0"/>
            <a:chExt cx="5472" cy="4320"/>
          </a:xfrm>
        </p:grpSpPr>
        <p:grpSp>
          <p:nvGrpSpPr>
            <p:cNvPr id="1032" name="Group 3"/>
            <p:cNvGrpSpPr>
              <a:grpSpLocks/>
            </p:cNvGrpSpPr>
            <p:nvPr userDrawn="1"/>
          </p:nvGrpSpPr>
          <p:grpSpPr bwMode="auto">
            <a:xfrm>
              <a:off x="0" y="0"/>
              <a:ext cx="2016" cy="4320"/>
              <a:chOff x="0" y="0"/>
              <a:chExt cx="2016" cy="4320"/>
            </a:xfrm>
          </p:grpSpPr>
          <p:sp>
            <p:nvSpPr>
              <p:cNvPr id="7172" name="Rectangle 4"/>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a:latin typeface="Arial" charset="0"/>
                </a:endParaRPr>
              </a:p>
            </p:txBody>
          </p:sp>
          <p:sp>
            <p:nvSpPr>
              <p:cNvPr id="7173" name="Freeform 5"/>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a:latin typeface="Arial" charset="0"/>
                </a:endParaRPr>
              </a:p>
            </p:txBody>
          </p:sp>
        </p:grpSp>
        <p:grpSp>
          <p:nvGrpSpPr>
            <p:cNvPr id="1033" name="Group 6"/>
            <p:cNvGrpSpPr>
              <a:grpSpLocks/>
            </p:cNvGrpSpPr>
            <p:nvPr userDrawn="1"/>
          </p:nvGrpSpPr>
          <p:grpSpPr bwMode="auto">
            <a:xfrm>
              <a:off x="472" y="1159"/>
              <a:ext cx="5000" cy="201"/>
              <a:chOff x="472" y="1159"/>
              <a:chExt cx="5000" cy="201"/>
            </a:xfrm>
          </p:grpSpPr>
          <p:sp>
            <p:nvSpPr>
              <p:cNvPr id="7175" name="AutoShape 7"/>
              <p:cNvSpPr>
                <a:spLocks noChangeArrowheads="1"/>
              </p:cNvSpPr>
              <p:nvPr userDrawn="1"/>
            </p:nvSpPr>
            <p:spPr bwMode="auto">
              <a:xfrm>
                <a:off x="720" y="1159"/>
                <a:ext cx="4752" cy="200"/>
              </a:xfrm>
              <a:prstGeom prst="roundRect">
                <a:avLst>
                  <a:gd name="adj" fmla="val 0"/>
                </a:avLst>
              </a:prstGeom>
              <a:solidFill>
                <a:schemeClr val="hlink"/>
              </a:solidFill>
              <a:ln w="9525">
                <a:noFill/>
                <a:round/>
                <a:headEnd/>
                <a:tailEnd/>
              </a:ln>
              <a:effectLst/>
            </p:spPr>
            <p:txBody>
              <a:bodyPr wrap="none" anchor="ctr"/>
              <a:lstStyle/>
              <a:p>
                <a:pPr>
                  <a:defRPr/>
                </a:pPr>
                <a:endParaRPr lang="en-US">
                  <a:latin typeface="Arial" charset="0"/>
                </a:endParaRPr>
              </a:p>
            </p:txBody>
          </p:sp>
          <p:sp>
            <p:nvSpPr>
              <p:cNvPr id="7176" name="AutoShape 8"/>
              <p:cNvSpPr>
                <a:spLocks noChangeArrowheads="1"/>
              </p:cNvSpPr>
              <p:nvPr userDrawn="1"/>
            </p:nvSpPr>
            <p:spPr bwMode="auto">
              <a:xfrm flipH="1">
                <a:off x="472" y="1159"/>
                <a:ext cx="248" cy="201"/>
              </a:xfrm>
              <a:prstGeom prst="flowChartDelay">
                <a:avLst/>
              </a:prstGeom>
              <a:solidFill>
                <a:schemeClr val="hlink"/>
              </a:solidFill>
              <a:ln w="9525">
                <a:noFill/>
                <a:miter lim="800000"/>
                <a:headEnd/>
                <a:tailEnd/>
              </a:ln>
              <a:effectLst/>
            </p:spPr>
            <p:txBody>
              <a:bodyPr wrap="none" anchor="ctr"/>
              <a:lstStyle/>
              <a:p>
                <a:pPr>
                  <a:defRPr/>
                </a:pPr>
                <a:endParaRPr lang="en-US">
                  <a:latin typeface="Arial" charset="0"/>
                </a:endParaRPr>
              </a:p>
            </p:txBody>
          </p:sp>
        </p:grpSp>
      </p:grpSp>
      <p:sp>
        <p:nvSpPr>
          <p:cNvPr id="1027" name="AutoShape 9"/>
          <p:cNvSpPr>
            <a:spLocks noGrp="1" noChangeArrowheads="1"/>
          </p:cNvSpPr>
          <p:nvPr>
            <p:ph type="title"/>
          </p:nvPr>
        </p:nvSpPr>
        <p:spPr bwMode="auto">
          <a:xfrm>
            <a:off x="838200" y="762000"/>
            <a:ext cx="7924800" cy="8382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10"/>
          <p:cNvSpPr>
            <a:spLocks noGrp="1" noChangeArrowheads="1"/>
          </p:cNvSpPr>
          <p:nvPr>
            <p:ph type="body" idx="1"/>
          </p:nvPr>
        </p:nvSpPr>
        <p:spPr bwMode="auto">
          <a:xfrm>
            <a:off x="838200" y="2057400"/>
            <a:ext cx="78486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179" name="Rectangle 11"/>
          <p:cNvSpPr>
            <a:spLocks noGrp="1" noChangeArrowheads="1"/>
          </p:cNvSpPr>
          <p:nvPr>
            <p:ph type="dt" sz="half" idx="2"/>
          </p:nvPr>
        </p:nvSpPr>
        <p:spPr bwMode="auto">
          <a:xfrm>
            <a:off x="2438400" y="6248400"/>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0">
                <a:latin typeface="Arial" charset="0"/>
              </a:defRPr>
            </a:lvl1pPr>
          </a:lstStyle>
          <a:p>
            <a:pPr>
              <a:defRPr/>
            </a:pPr>
            <a:endParaRPr lang="en-US"/>
          </a:p>
        </p:txBody>
      </p:sp>
      <p:sp>
        <p:nvSpPr>
          <p:cNvPr id="7180" name="Rectangle 12"/>
          <p:cNvSpPr>
            <a:spLocks noGrp="1" noChangeArrowheads="1"/>
          </p:cNvSpPr>
          <p:nvPr>
            <p:ph type="ftr" sz="quarter" idx="3"/>
          </p:nvPr>
        </p:nvSpPr>
        <p:spPr bwMode="auto">
          <a:xfrm>
            <a:off x="5791200" y="6248400"/>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b="0">
                <a:latin typeface="Arial" charset="0"/>
              </a:defRPr>
            </a:lvl1pPr>
          </a:lstStyle>
          <a:p>
            <a:pPr algn="r">
              <a:defRPr/>
            </a:pPr>
            <a:r>
              <a:rPr lang="en-US" dirty="0"/>
              <a:t>Programming 3</a:t>
            </a:r>
          </a:p>
        </p:txBody>
      </p:sp>
      <p:sp>
        <p:nvSpPr>
          <p:cNvPr id="7181" name="Rectangle 13"/>
          <p:cNvSpPr>
            <a:spLocks noGrp="1" noChangeArrowheads="1"/>
          </p:cNvSpPr>
          <p:nvPr>
            <p:ph type="sldNum" sz="quarter" idx="4"/>
          </p:nvPr>
        </p:nvSpPr>
        <p:spPr bwMode="auto">
          <a:xfrm>
            <a:off x="84138"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eaLnBrk="1" hangingPunct="1">
              <a:defRPr sz="2600">
                <a:solidFill>
                  <a:schemeClr val="tx1"/>
                </a:solidFill>
                <a:latin typeface="Arial" charset="0"/>
              </a:defRPr>
            </a:lvl1pPr>
          </a:lstStyle>
          <a:p>
            <a:pPr>
              <a:defRPr/>
            </a:pPr>
            <a:fld id="{B3A805A2-6D28-427A-86AF-4859674CC795}" type="slidenum">
              <a:rPr lang="en-US" smtClean="0"/>
              <a:pPr>
                <a:defRPr/>
              </a:pPr>
              <a:t>‹#›</a:t>
            </a:fld>
            <a:endParaRPr lang="en-US" dirty="0"/>
          </a:p>
        </p:txBody>
      </p:sp>
    </p:spTree>
    <p:extLst>
      <p:ext uri="{BB962C8B-B14F-4D97-AF65-F5344CB8AC3E}">
        <p14:creationId xmlns:p14="http://schemas.microsoft.com/office/powerpoint/2010/main" val="1653728388"/>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Lst>
  <p:hf hdr="0" dt="0"/>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defRPr>
      </a:lvl2pPr>
      <a:lvl3pPr algn="l" rtl="0" eaLnBrk="0" fontAlgn="base" hangingPunct="0">
        <a:lnSpc>
          <a:spcPct val="90000"/>
        </a:lnSpc>
        <a:spcBef>
          <a:spcPct val="0"/>
        </a:spcBef>
        <a:spcAft>
          <a:spcPct val="0"/>
        </a:spcAft>
        <a:defRPr sz="3600" b="1">
          <a:solidFill>
            <a:schemeClr val="tx2"/>
          </a:solidFill>
          <a:latin typeface="Arial" charset="0"/>
        </a:defRPr>
      </a:lvl3pPr>
      <a:lvl4pPr algn="l" rtl="0" eaLnBrk="0" fontAlgn="base" hangingPunct="0">
        <a:lnSpc>
          <a:spcPct val="90000"/>
        </a:lnSpc>
        <a:spcBef>
          <a:spcPct val="0"/>
        </a:spcBef>
        <a:spcAft>
          <a:spcPct val="0"/>
        </a:spcAft>
        <a:defRPr sz="3600" b="1">
          <a:solidFill>
            <a:schemeClr val="tx2"/>
          </a:solidFill>
          <a:latin typeface="Arial" charset="0"/>
        </a:defRPr>
      </a:lvl4pPr>
      <a:lvl5pPr algn="l" rtl="0" eaLnBrk="0" fontAlgn="base" hangingPunct="0">
        <a:lnSpc>
          <a:spcPct val="90000"/>
        </a:lnSpc>
        <a:spcBef>
          <a:spcPct val="0"/>
        </a:spcBef>
        <a:spcAft>
          <a:spcPct val="0"/>
        </a:spcAft>
        <a:defRPr sz="3600" b="1">
          <a:solidFill>
            <a:schemeClr val="tx2"/>
          </a:solidFill>
          <a:latin typeface="Arial" charset="0"/>
        </a:defRPr>
      </a:lvl5pPr>
      <a:lvl6pPr marL="457200" algn="l" rtl="0" fontAlgn="base">
        <a:lnSpc>
          <a:spcPct val="90000"/>
        </a:lnSpc>
        <a:spcBef>
          <a:spcPct val="0"/>
        </a:spcBef>
        <a:spcAft>
          <a:spcPct val="0"/>
        </a:spcAft>
        <a:defRPr sz="3600" b="1">
          <a:solidFill>
            <a:schemeClr val="tx2"/>
          </a:solidFill>
          <a:latin typeface="Arial" charset="0"/>
        </a:defRPr>
      </a:lvl6pPr>
      <a:lvl7pPr marL="914400" algn="l" rtl="0" fontAlgn="base">
        <a:lnSpc>
          <a:spcPct val="90000"/>
        </a:lnSpc>
        <a:spcBef>
          <a:spcPct val="0"/>
        </a:spcBef>
        <a:spcAft>
          <a:spcPct val="0"/>
        </a:spcAft>
        <a:defRPr sz="3600" b="1">
          <a:solidFill>
            <a:schemeClr val="tx2"/>
          </a:solidFill>
          <a:latin typeface="Arial" charset="0"/>
        </a:defRPr>
      </a:lvl7pPr>
      <a:lvl8pPr marL="1371600" algn="l" rtl="0" fontAlgn="base">
        <a:lnSpc>
          <a:spcPct val="90000"/>
        </a:lnSpc>
        <a:spcBef>
          <a:spcPct val="0"/>
        </a:spcBef>
        <a:spcAft>
          <a:spcPct val="0"/>
        </a:spcAft>
        <a:defRPr sz="3600" b="1">
          <a:solidFill>
            <a:schemeClr val="tx2"/>
          </a:solidFill>
          <a:latin typeface="Arial" charset="0"/>
        </a:defRPr>
      </a:lvl8pPr>
      <a:lvl9pPr marL="1828800" algn="l" rtl="0" fontAlgn="base">
        <a:lnSpc>
          <a:spcPct val="90000"/>
        </a:lnSpc>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Font typeface="Wingdings" pitchFamily="2" charset="2"/>
        <a:buChar char="Ø"/>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a:solidFill>
            <a:schemeClr val="tx1"/>
          </a:solidFill>
          <a:latin typeface="+mn-lt"/>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msdn.microsoft.com/en-us/library/ms178359.aspx#dbfmfcf" TargetMode="External"/><Relationship Id="rId2" Type="http://schemas.openxmlformats.org/officeDocument/2006/relationships/hyperlink" Target="https://msdn.microsoft.com/en-us/data/jj19354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195" name="Rectangle 3"/>
          <p:cNvSpPr>
            <a:spLocks noGrp="1" noChangeArrowheads="1"/>
          </p:cNvSpPr>
          <p:nvPr>
            <p:ph type="subTitle" idx="1"/>
          </p:nvPr>
        </p:nvSpPr>
        <p:spPr>
          <a:xfrm>
            <a:off x="533400" y="457200"/>
            <a:ext cx="7848600" cy="1371600"/>
          </a:xfrm>
        </p:spPr>
        <p:txBody>
          <a:bodyPr rtlCol="0">
            <a:normAutofit/>
          </a:bodyPr>
          <a:lstStyle/>
          <a:p>
            <a:pPr algn="ctr" eaLnBrk="1" fontAlgn="auto" hangingPunct="1">
              <a:spcBef>
                <a:spcPts val="0"/>
              </a:spcBef>
              <a:spcAft>
                <a:spcPts val="0"/>
              </a:spcAft>
              <a:buFont typeface="Wingdings 2"/>
              <a:buNone/>
              <a:defRPr/>
            </a:pPr>
            <a:r>
              <a:rPr lang="en-US" sz="3600" b="1" dirty="0">
                <a:solidFill>
                  <a:schemeClr val="accent1">
                    <a:lumMod val="60000"/>
                    <a:lumOff val="40000"/>
                  </a:schemeClr>
                </a:solidFill>
              </a:rPr>
              <a:t>Programming III</a:t>
            </a:r>
            <a:endParaRPr lang="en-US" b="1" dirty="0">
              <a:solidFill>
                <a:schemeClr val="accent1">
                  <a:lumMod val="60000"/>
                  <a:lumOff val="40000"/>
                </a:schemeClr>
              </a:solidFill>
            </a:endParaRPr>
          </a:p>
          <a:p>
            <a:pPr eaLnBrk="1" fontAlgn="auto" hangingPunct="1">
              <a:spcBef>
                <a:spcPts val="0"/>
              </a:spcBef>
              <a:spcAft>
                <a:spcPts val="0"/>
              </a:spcAft>
              <a:defRPr/>
            </a:pPr>
            <a:endParaRPr lang="en-US" b="1" dirty="0">
              <a:solidFill>
                <a:schemeClr val="accent1">
                  <a:lumMod val="60000"/>
                  <a:lumOff val="40000"/>
                </a:schemeClr>
              </a:solidFill>
            </a:endParaRPr>
          </a:p>
        </p:txBody>
      </p:sp>
      <p:sp>
        <p:nvSpPr>
          <p:cNvPr id="15363" name="TextBox 4"/>
          <p:cNvSpPr txBox="1">
            <a:spLocks noChangeArrowheads="1"/>
          </p:cNvSpPr>
          <p:nvPr/>
        </p:nvSpPr>
        <p:spPr bwMode="auto">
          <a:xfrm>
            <a:off x="2743200" y="1685924"/>
            <a:ext cx="3581400" cy="1169551"/>
          </a:xfrm>
          <a:prstGeom prst="rect">
            <a:avLst/>
          </a:prstGeom>
          <a:noFill/>
          <a:ln w="9525">
            <a:noFill/>
            <a:miter lim="800000"/>
            <a:headEnd/>
            <a:tailEnd/>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Arial" pitchFamily="34" charset="0"/>
                <a:ea typeface="+mn-ea"/>
                <a:cs typeface="+mn-cs"/>
              </a:rPr>
              <a:t>Centennial </a:t>
            </a:r>
            <a:r>
              <a:rPr kumimoji="0" lang="en-US" sz="1600" b="1" i="0" u="none" strike="noStrike" kern="1200" cap="none" spc="0" normalizeH="0" baseline="0" noProof="0" dirty="0">
                <a:ln>
                  <a:noFill/>
                </a:ln>
                <a:solidFill>
                  <a:srgbClr val="FFFFFF"/>
                </a:solidFill>
                <a:effectLst/>
                <a:uLnTx/>
                <a:uFillTx/>
                <a:latin typeface="Arial" pitchFamily="34" charset="0"/>
                <a:ea typeface="+mn-ea"/>
                <a:cs typeface="+mn-cs"/>
              </a:rPr>
              <a:t>College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Arial" pitchFamily="34" charset="0"/>
                <a:ea typeface="+mn-ea"/>
                <a:cs typeface="+mn-cs"/>
              </a:rPr>
              <a:t>2020 </a:t>
            </a:r>
            <a:r>
              <a:rPr lang="en-US" dirty="0" smtClean="0">
                <a:solidFill>
                  <a:srgbClr val="FFFFFF"/>
                </a:solidFill>
              </a:rPr>
              <a:t>Winter</a:t>
            </a:r>
            <a:endParaRPr kumimoji="0" lang="en-US" sz="1800" b="1" i="0" u="none" strike="noStrike" kern="1200" cap="none" spc="0" normalizeH="0" baseline="0" noProof="0" dirty="0">
              <a:ln>
                <a:noFill/>
              </a:ln>
              <a:solidFill>
                <a:srgbClr val="FFFFFF"/>
              </a:solidFill>
              <a:effectLst/>
              <a:uLnTx/>
              <a:uFillTx/>
              <a:latin typeface="Arial" pitchFamily="34" charset="0"/>
              <a:ea typeface="+mn-ea"/>
              <a:cs typeface="+mn-cs"/>
            </a:endParaRPr>
          </a:p>
        </p:txBody>
      </p:sp>
      <p:sp>
        <p:nvSpPr>
          <p:cNvPr id="4" name="TextBox 3"/>
          <p:cNvSpPr txBox="1"/>
          <p:nvPr/>
        </p:nvSpPr>
        <p:spPr>
          <a:xfrm>
            <a:off x="2995343" y="4267200"/>
            <a:ext cx="2924711"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Arial" pitchFamily="34" charset="0"/>
                <a:ea typeface="+mn-ea"/>
                <a:cs typeface="+mn-cs"/>
              </a:rPr>
              <a:t>Topic:  </a:t>
            </a:r>
            <a:r>
              <a:rPr lang="en-US" dirty="0">
                <a:solidFill>
                  <a:srgbClr val="0070C0"/>
                </a:solidFill>
              </a:rPr>
              <a:t>Entity Framework</a:t>
            </a:r>
            <a:endParaRPr kumimoji="0" lang="en-US" sz="1800" b="1" i="0" u="none" strike="noStrike" kern="1200" cap="none" spc="0" normalizeH="0" baseline="0" noProof="0" dirty="0">
              <a:ln>
                <a:noFill/>
              </a:ln>
              <a:solidFill>
                <a:srgbClr val="0070C0"/>
              </a:solidFill>
              <a:effectLst/>
              <a:uLnTx/>
              <a:uFillTx/>
              <a:latin typeface="Arial" pitchFamily="34" charset="0"/>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717F38F7-A199-432E-89EE-8998C7C3E991}" type="slidenum">
              <a:rPr kumimoji="0" lang="en-US" sz="2600" b="1"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a:t>
            </a:fld>
            <a:endParaRPr kumimoji="0" lang="en-US" sz="2600" b="1" i="0" u="none" strike="noStrike" kern="1200" cap="none" spc="0" normalizeH="0" baseline="0" noProof="0">
              <a:ln>
                <a:noFill/>
              </a:ln>
              <a:solidFill>
                <a:srgbClr val="FFFFFF"/>
              </a:solidFill>
              <a:effectLst/>
              <a:uLnTx/>
              <a:uFillTx/>
              <a:latin typeface="Arial" charset="0"/>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First</a:t>
            </a:r>
          </a:p>
        </p:txBody>
      </p:sp>
      <p:sp>
        <p:nvSpPr>
          <p:cNvPr id="3" name="Content Placeholder 2"/>
          <p:cNvSpPr>
            <a:spLocks noGrp="1"/>
          </p:cNvSpPr>
          <p:nvPr>
            <p:ph idx="1"/>
          </p:nvPr>
        </p:nvSpPr>
        <p:spPr>
          <a:xfrm>
            <a:off x="762000" y="1905000"/>
            <a:ext cx="8229600" cy="4572000"/>
          </a:xfrm>
        </p:spPr>
        <p:txBody>
          <a:bodyPr/>
          <a:lstStyle/>
          <a:p>
            <a:r>
              <a:rPr lang="en-US" dirty="0"/>
              <a:t>If  the database does not exist, developer can code classes and properties that correspond to tables and columns. If the database exists, Entity Framework tools can generate the classes and properties that correspond to existing tables and columns. The mapping between the store schema and the conceptual model represented by the code is handled by convention and by a special mapping API. </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10</a:t>
            </a:fld>
            <a:endParaRPr lang="en-US" dirty="0"/>
          </a:p>
        </p:txBody>
      </p:sp>
    </p:spTree>
    <p:extLst>
      <p:ext uri="{BB962C8B-B14F-4D97-AF65-F5344CB8AC3E}">
        <p14:creationId xmlns:p14="http://schemas.microsoft.com/office/powerpoint/2010/main" val="2845079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Application</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11</a:t>
            </a:fld>
            <a:endParaRPr lang="en-US" dirty="0"/>
          </a:p>
        </p:txBody>
      </p:sp>
      <p:pic>
        <p:nvPicPr>
          <p:cNvPr id="8" name="Picture 7">
            <a:extLst>
              <a:ext uri="{FF2B5EF4-FFF2-40B4-BE49-F238E27FC236}">
                <a16:creationId xmlns:a16="http://schemas.microsoft.com/office/drawing/2014/main" id="{ED5BAD1F-A635-4AF9-8719-92E747B08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625" y="1807094"/>
            <a:ext cx="7062078" cy="4923906"/>
          </a:xfrm>
          <a:prstGeom prst="rect">
            <a:avLst/>
          </a:prstGeom>
        </p:spPr>
      </p:pic>
    </p:spTree>
    <p:extLst>
      <p:ext uri="{BB962C8B-B14F-4D97-AF65-F5344CB8AC3E}">
        <p14:creationId xmlns:p14="http://schemas.microsoft.com/office/powerpoint/2010/main" val="383847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Model</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12</a:t>
            </a:fld>
            <a:endParaRPr lang="en-US" dirty="0"/>
          </a:p>
        </p:txBody>
      </p:sp>
      <p:pic>
        <p:nvPicPr>
          <p:cNvPr id="9" name="Picture 8">
            <a:extLst>
              <a:ext uri="{FF2B5EF4-FFF2-40B4-BE49-F238E27FC236}">
                <a16:creationId xmlns:a16="http://schemas.microsoft.com/office/drawing/2014/main" id="{A26C0605-4F88-4717-A814-ADC3E8548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52600"/>
            <a:ext cx="6477000" cy="2138690"/>
          </a:xfrm>
          <a:prstGeom prst="rect">
            <a:avLst/>
          </a:prstGeom>
        </p:spPr>
      </p:pic>
      <p:pic>
        <p:nvPicPr>
          <p:cNvPr id="11" name="Picture 10">
            <a:extLst>
              <a:ext uri="{FF2B5EF4-FFF2-40B4-BE49-F238E27FC236}">
                <a16:creationId xmlns:a16="http://schemas.microsoft.com/office/drawing/2014/main" id="{A0A4565D-2C62-4ED3-A12F-C6C385D23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594" y="3962400"/>
            <a:ext cx="5450268" cy="2928938"/>
          </a:xfrm>
          <a:prstGeom prst="rect">
            <a:avLst/>
          </a:prstGeom>
        </p:spPr>
      </p:pic>
      <p:sp>
        <p:nvSpPr>
          <p:cNvPr id="12" name="Rectangle 11">
            <a:extLst>
              <a:ext uri="{FF2B5EF4-FFF2-40B4-BE49-F238E27FC236}">
                <a16:creationId xmlns:a16="http://schemas.microsoft.com/office/drawing/2014/main" id="{0B208C82-DEAA-4EB7-BAB0-8F13C05499EB}"/>
              </a:ext>
            </a:extLst>
          </p:cNvPr>
          <p:cNvSpPr/>
          <p:nvPr/>
        </p:nvSpPr>
        <p:spPr bwMode="auto">
          <a:xfrm>
            <a:off x="762000" y="1752600"/>
            <a:ext cx="6629400" cy="213869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BC2C7FFD-9D07-481B-9B0B-CE2CF5448D63}"/>
              </a:ext>
            </a:extLst>
          </p:cNvPr>
          <p:cNvSpPr/>
          <p:nvPr/>
        </p:nvSpPr>
        <p:spPr bwMode="auto">
          <a:xfrm>
            <a:off x="3733800" y="3962400"/>
            <a:ext cx="5326062" cy="2928938"/>
          </a:xfrm>
          <a:prstGeom prst="rect">
            <a:avLst/>
          </a:prstGeom>
          <a:noFill/>
          <a:ln w="254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5922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Context(1/3)</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13</a:t>
            </a:fld>
            <a:endParaRPr lang="en-US" dirty="0"/>
          </a:p>
        </p:txBody>
      </p:sp>
      <p:pic>
        <p:nvPicPr>
          <p:cNvPr id="5" name="Picture 4">
            <a:extLst>
              <a:ext uri="{FF2B5EF4-FFF2-40B4-BE49-F238E27FC236}">
                <a16:creationId xmlns:a16="http://schemas.microsoft.com/office/drawing/2014/main" id="{C20F8A53-51D3-4B88-9B0A-3F80CD6684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1905000"/>
            <a:ext cx="6272213" cy="5052062"/>
          </a:xfrm>
          <a:prstGeom prst="rect">
            <a:avLst/>
          </a:prstGeom>
        </p:spPr>
      </p:pic>
      <p:sp>
        <p:nvSpPr>
          <p:cNvPr id="7" name="Rectangle 6">
            <a:extLst>
              <a:ext uri="{FF2B5EF4-FFF2-40B4-BE49-F238E27FC236}">
                <a16:creationId xmlns:a16="http://schemas.microsoft.com/office/drawing/2014/main" id="{C1A46D5D-C2BD-4C54-A514-0C9CC0B80492}"/>
              </a:ext>
            </a:extLst>
          </p:cNvPr>
          <p:cNvSpPr/>
          <p:nvPr/>
        </p:nvSpPr>
        <p:spPr bwMode="auto">
          <a:xfrm>
            <a:off x="2667000" y="5181600"/>
            <a:ext cx="1676400" cy="2286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9618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Context(2/3)</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14</a:t>
            </a:fld>
            <a:endParaRPr lang="en-US" dirty="0"/>
          </a:p>
        </p:txBody>
      </p:sp>
      <p:pic>
        <p:nvPicPr>
          <p:cNvPr id="5" name="Picture 4">
            <a:extLst>
              <a:ext uri="{FF2B5EF4-FFF2-40B4-BE49-F238E27FC236}">
                <a16:creationId xmlns:a16="http://schemas.microsoft.com/office/drawing/2014/main" id="{FB4E65EB-E5CA-4050-A809-92C5342C6D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828799"/>
            <a:ext cx="6858000" cy="4968551"/>
          </a:xfrm>
          <a:prstGeom prst="rect">
            <a:avLst/>
          </a:prstGeom>
        </p:spPr>
      </p:pic>
      <p:sp>
        <p:nvSpPr>
          <p:cNvPr id="6" name="Rectangle 5">
            <a:extLst>
              <a:ext uri="{FF2B5EF4-FFF2-40B4-BE49-F238E27FC236}">
                <a16:creationId xmlns:a16="http://schemas.microsoft.com/office/drawing/2014/main" id="{7A40D6F8-02C9-4BF2-8E90-5B196E08C954}"/>
              </a:ext>
            </a:extLst>
          </p:cNvPr>
          <p:cNvSpPr/>
          <p:nvPr/>
        </p:nvSpPr>
        <p:spPr bwMode="auto">
          <a:xfrm>
            <a:off x="6096000" y="3733800"/>
            <a:ext cx="838200" cy="3048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0704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Context(3/3)</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15</a:t>
            </a:fld>
            <a:endParaRPr lang="en-US" dirty="0"/>
          </a:p>
        </p:txBody>
      </p:sp>
      <p:pic>
        <p:nvPicPr>
          <p:cNvPr id="8" name="Picture 7">
            <a:extLst>
              <a:ext uri="{FF2B5EF4-FFF2-40B4-BE49-F238E27FC236}">
                <a16:creationId xmlns:a16="http://schemas.microsoft.com/office/drawing/2014/main" id="{38B06593-B729-419F-8B63-19293F40D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944" y="1828800"/>
            <a:ext cx="4679404" cy="3962400"/>
          </a:xfrm>
          <a:prstGeom prst="rect">
            <a:avLst/>
          </a:prstGeom>
        </p:spPr>
      </p:pic>
      <p:sp>
        <p:nvSpPr>
          <p:cNvPr id="9" name="Content Placeholder 2">
            <a:extLst>
              <a:ext uri="{FF2B5EF4-FFF2-40B4-BE49-F238E27FC236}">
                <a16:creationId xmlns:a16="http://schemas.microsoft.com/office/drawing/2014/main" id="{B607E6D5-2DA8-4EF3-B747-614FC65354A0}"/>
              </a:ext>
            </a:extLst>
          </p:cNvPr>
          <p:cNvSpPr>
            <a:spLocks noGrp="1"/>
          </p:cNvSpPr>
          <p:nvPr>
            <p:ph idx="1"/>
          </p:nvPr>
        </p:nvSpPr>
        <p:spPr>
          <a:xfrm>
            <a:off x="838200" y="5774634"/>
            <a:ext cx="8001000" cy="956365"/>
          </a:xfrm>
        </p:spPr>
        <p:txBody>
          <a:bodyPr/>
          <a:lstStyle/>
          <a:p>
            <a:r>
              <a:rPr lang="en-US" sz="2000" dirty="0"/>
              <a:t>A </a:t>
            </a:r>
            <a:r>
              <a:rPr lang="en-US" sz="2000" dirty="0" err="1"/>
              <a:t>DbSet</a:t>
            </a:r>
            <a:r>
              <a:rPr lang="en-US" sz="2000" dirty="0"/>
              <a:t> represents a typed entity set that is used to perform create, read, update and delete operation. </a:t>
            </a:r>
            <a:r>
              <a:rPr lang="en-US" sz="2000" dirty="0" err="1"/>
              <a:t>DbSet</a:t>
            </a:r>
            <a:r>
              <a:rPr lang="en-US" sz="2000" dirty="0"/>
              <a:t> can be only used with </a:t>
            </a:r>
            <a:r>
              <a:rPr lang="en-US" sz="2000" dirty="0" err="1"/>
              <a:t>DbContext</a:t>
            </a:r>
            <a:endParaRPr lang="en-US" sz="2000" dirty="0"/>
          </a:p>
        </p:txBody>
      </p:sp>
    </p:spTree>
    <p:extLst>
      <p:ext uri="{BB962C8B-B14F-4D97-AF65-F5344CB8AC3E}">
        <p14:creationId xmlns:p14="http://schemas.microsoft.com/office/powerpoint/2010/main" val="115368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16</a:t>
            </a:fld>
            <a:endParaRPr lang="en-US" dirty="0"/>
          </a:p>
        </p:txBody>
      </p:sp>
      <p:pic>
        <p:nvPicPr>
          <p:cNvPr id="9" name="Content Placeholder 8">
            <a:extLst>
              <a:ext uri="{FF2B5EF4-FFF2-40B4-BE49-F238E27FC236}">
                <a16:creationId xmlns:a16="http://schemas.microsoft.com/office/drawing/2014/main" id="{9608EF0D-3121-4AE8-8868-F3CDF81ED23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0600" y="1916607"/>
            <a:ext cx="7848600" cy="481196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347" y="2746919"/>
            <a:ext cx="5833105" cy="1728788"/>
          </a:xfrm>
          <a:prstGeom prst="rect">
            <a:avLst/>
          </a:prstGeom>
        </p:spPr>
      </p:pic>
      <p:sp>
        <p:nvSpPr>
          <p:cNvPr id="12" name="Rectangle 11">
            <a:extLst>
              <a:ext uri="{FF2B5EF4-FFF2-40B4-BE49-F238E27FC236}">
                <a16:creationId xmlns:a16="http://schemas.microsoft.com/office/drawing/2014/main" id="{38BE3127-04F5-4358-A7D7-C155F30F00A5}"/>
              </a:ext>
            </a:extLst>
          </p:cNvPr>
          <p:cNvSpPr/>
          <p:nvPr/>
        </p:nvSpPr>
        <p:spPr>
          <a:xfrm>
            <a:off x="816585" y="772889"/>
            <a:ext cx="6921520" cy="646331"/>
          </a:xfrm>
          <a:prstGeom prst="rect">
            <a:avLst/>
          </a:prstGeom>
        </p:spPr>
        <p:txBody>
          <a:bodyPr wrap="square">
            <a:spAutoFit/>
          </a:bodyPr>
          <a:lstStyle/>
          <a:p>
            <a:r>
              <a:rPr lang="en-US" sz="3600" dirty="0"/>
              <a:t>Create Database By Using C#</a:t>
            </a:r>
          </a:p>
        </p:txBody>
      </p:sp>
      <p:pic>
        <p:nvPicPr>
          <p:cNvPr id="3" name="Picture 2">
            <a:extLst>
              <a:ext uri="{FF2B5EF4-FFF2-40B4-BE49-F238E27FC236}">
                <a16:creationId xmlns:a16="http://schemas.microsoft.com/office/drawing/2014/main" id="{4448AD04-65A9-450F-82D2-8E6E8A02D5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1630" y="4411777"/>
            <a:ext cx="6586538" cy="2430891"/>
          </a:xfrm>
          <a:prstGeom prst="rect">
            <a:avLst/>
          </a:prstGeom>
        </p:spPr>
      </p:pic>
    </p:spTree>
    <p:extLst>
      <p:ext uri="{BB962C8B-B14F-4D97-AF65-F5344CB8AC3E}">
        <p14:creationId xmlns:p14="http://schemas.microsoft.com/office/powerpoint/2010/main" val="293334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DbContext</a:t>
            </a:r>
            <a:r>
              <a:rPr lang="en-US" dirty="0"/>
              <a:t> Class</a:t>
            </a:r>
          </a:p>
        </p:txBody>
      </p:sp>
      <p:sp>
        <p:nvSpPr>
          <p:cNvPr id="3" name="Content Placeholder 2"/>
          <p:cNvSpPr>
            <a:spLocks noGrp="1"/>
          </p:cNvSpPr>
          <p:nvPr>
            <p:ph idx="1"/>
          </p:nvPr>
        </p:nvSpPr>
        <p:spPr>
          <a:xfrm>
            <a:off x="762000" y="2209800"/>
            <a:ext cx="8001000" cy="4343400"/>
          </a:xfrm>
        </p:spPr>
        <p:txBody>
          <a:bodyPr/>
          <a:lstStyle/>
          <a:p>
            <a:r>
              <a:rPr lang="en-US"/>
              <a:t>Manages the data flow between the program and the database</a:t>
            </a:r>
          </a:p>
          <a:p>
            <a:pPr lvl="1"/>
            <a:r>
              <a:rPr lang="en-US"/>
              <a:t>Populate objects with data from a database</a:t>
            </a:r>
          </a:p>
          <a:p>
            <a:pPr lvl="1"/>
            <a:r>
              <a:rPr lang="en-US"/>
              <a:t>Change tracking</a:t>
            </a:r>
          </a:p>
          <a:p>
            <a:pPr lvl="1"/>
            <a:r>
              <a:rPr lang="en-US"/>
              <a:t>Persist data to the database.</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17</a:t>
            </a:fld>
            <a:endParaRPr lang="en-US" dirty="0"/>
          </a:p>
        </p:txBody>
      </p:sp>
    </p:spTree>
    <p:extLst>
      <p:ext uri="{BB962C8B-B14F-4D97-AF65-F5344CB8AC3E}">
        <p14:creationId xmlns:p14="http://schemas.microsoft.com/office/powerpoint/2010/main" val="50669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8153400" cy="838200"/>
          </a:xfrm>
        </p:spPr>
        <p:txBody>
          <a:bodyPr/>
          <a:lstStyle/>
          <a:p>
            <a:r>
              <a:rPr lang="en-US" sz="3200" dirty="0"/>
              <a:t>Connect to the Database Created(1/4)</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18</a:t>
            </a:fld>
            <a:endParaRPr lang="en-US" dirty="0"/>
          </a:p>
        </p:txBody>
      </p:sp>
      <p:pic>
        <p:nvPicPr>
          <p:cNvPr id="9" name="Picture 8">
            <a:extLst>
              <a:ext uri="{FF2B5EF4-FFF2-40B4-BE49-F238E27FC236}">
                <a16:creationId xmlns:a16="http://schemas.microsoft.com/office/drawing/2014/main" id="{B4247AD9-DB95-4616-8509-44D7CF7A5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905000"/>
            <a:ext cx="7510463" cy="4717982"/>
          </a:xfrm>
          <a:prstGeom prst="rect">
            <a:avLst/>
          </a:prstGeom>
        </p:spPr>
      </p:pic>
      <p:sp>
        <p:nvSpPr>
          <p:cNvPr id="10" name="Rectangle 9">
            <a:extLst>
              <a:ext uri="{FF2B5EF4-FFF2-40B4-BE49-F238E27FC236}">
                <a16:creationId xmlns:a16="http://schemas.microsoft.com/office/drawing/2014/main" id="{C74E97D8-2020-4494-AB6F-BFC24F826DA2}"/>
              </a:ext>
            </a:extLst>
          </p:cNvPr>
          <p:cNvSpPr/>
          <p:nvPr/>
        </p:nvSpPr>
        <p:spPr bwMode="auto">
          <a:xfrm>
            <a:off x="1905000" y="2819400"/>
            <a:ext cx="1447800" cy="304800"/>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578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Connect to the Database Created(2/4)</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19</a:t>
            </a:fld>
            <a:endParaRPr lang="en-US" dirty="0"/>
          </a:p>
        </p:txBody>
      </p:sp>
      <p:pic>
        <p:nvPicPr>
          <p:cNvPr id="9" name="Picture 8">
            <a:extLst>
              <a:ext uri="{FF2B5EF4-FFF2-40B4-BE49-F238E27FC236}">
                <a16:creationId xmlns:a16="http://schemas.microsoft.com/office/drawing/2014/main" id="{43D928E3-49F4-45A4-A81D-CC40512E2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905000"/>
            <a:ext cx="7096125" cy="4457700"/>
          </a:xfrm>
          <a:prstGeom prst="rect">
            <a:avLst/>
          </a:prstGeom>
        </p:spPr>
      </p:pic>
      <p:pic>
        <p:nvPicPr>
          <p:cNvPr id="11" name="Picture 10">
            <a:extLst>
              <a:ext uri="{FF2B5EF4-FFF2-40B4-BE49-F238E27FC236}">
                <a16:creationId xmlns:a16="http://schemas.microsoft.com/office/drawing/2014/main" id="{E5122B4D-03C9-4E12-928A-E562D6977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3274506"/>
            <a:ext cx="4457700" cy="3424238"/>
          </a:xfrm>
          <a:prstGeom prst="rect">
            <a:avLst/>
          </a:prstGeom>
        </p:spPr>
      </p:pic>
    </p:spTree>
    <p:extLst>
      <p:ext uri="{BB962C8B-B14F-4D97-AF65-F5344CB8AC3E}">
        <p14:creationId xmlns:p14="http://schemas.microsoft.com/office/powerpoint/2010/main" val="258543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lstStyle/>
          <a:p>
            <a:r>
              <a:rPr lang="en-US" dirty="0"/>
              <a:t>Objectives</a:t>
            </a:r>
          </a:p>
        </p:txBody>
      </p:sp>
      <p:sp>
        <p:nvSpPr>
          <p:cNvPr id="4099" name="Rectangle 3"/>
          <p:cNvSpPr>
            <a:spLocks noGrp="1" noChangeArrowheads="1"/>
          </p:cNvSpPr>
          <p:nvPr>
            <p:ph type="body" idx="1"/>
          </p:nvPr>
        </p:nvSpPr>
        <p:spPr>
          <a:xfrm>
            <a:off x="838200" y="2133600"/>
            <a:ext cx="7848600" cy="4114800"/>
          </a:xfrm>
        </p:spPr>
        <p:txBody>
          <a:bodyPr/>
          <a:lstStyle/>
          <a:p>
            <a:r>
              <a:rPr lang="en-US" sz="2400" dirty="0"/>
              <a:t>Upon completion of this work, the learner will be able to use entity framework to create a new database as well as consume the existing database</a:t>
            </a:r>
            <a:endParaRPr lang="en-US" dirty="0"/>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Connect to the Database Created(3/4)</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20</a:t>
            </a:fld>
            <a:endParaRPr lang="en-US" dirty="0"/>
          </a:p>
        </p:txBody>
      </p:sp>
      <p:pic>
        <p:nvPicPr>
          <p:cNvPr id="8" name="Picture 7">
            <a:extLst>
              <a:ext uri="{FF2B5EF4-FFF2-40B4-BE49-F238E27FC236}">
                <a16:creationId xmlns:a16="http://schemas.microsoft.com/office/drawing/2014/main" id="{0A4BA38E-0F4F-4F33-9E5B-2381C7A6A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900144"/>
            <a:ext cx="4114800" cy="4830856"/>
          </a:xfrm>
          <a:prstGeom prst="rect">
            <a:avLst/>
          </a:prstGeom>
        </p:spPr>
      </p:pic>
    </p:spTree>
    <p:extLst>
      <p:ext uri="{BB962C8B-B14F-4D97-AF65-F5344CB8AC3E}">
        <p14:creationId xmlns:p14="http://schemas.microsoft.com/office/powerpoint/2010/main" val="3517197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Connect to the Database Created(4/4)</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21</a:t>
            </a:fld>
            <a:endParaRPr lang="en-US" dirty="0"/>
          </a:p>
        </p:txBody>
      </p:sp>
      <p:pic>
        <p:nvPicPr>
          <p:cNvPr id="9" name="Picture 8">
            <a:extLst>
              <a:ext uri="{FF2B5EF4-FFF2-40B4-BE49-F238E27FC236}">
                <a16:creationId xmlns:a16="http://schemas.microsoft.com/office/drawing/2014/main" id="{EDF8C069-B494-4E62-9BEF-8276B4EE8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81200"/>
            <a:ext cx="7434263" cy="4670114"/>
          </a:xfrm>
          <a:prstGeom prst="rect">
            <a:avLst/>
          </a:prstGeom>
        </p:spPr>
      </p:pic>
      <p:sp>
        <p:nvSpPr>
          <p:cNvPr id="10" name="Rectangle 9">
            <a:extLst>
              <a:ext uri="{FF2B5EF4-FFF2-40B4-BE49-F238E27FC236}">
                <a16:creationId xmlns:a16="http://schemas.microsoft.com/office/drawing/2014/main" id="{12775038-A501-4349-B94A-7726BEC5A4FD}"/>
              </a:ext>
            </a:extLst>
          </p:cNvPr>
          <p:cNvSpPr/>
          <p:nvPr/>
        </p:nvSpPr>
        <p:spPr bwMode="auto">
          <a:xfrm>
            <a:off x="1828800" y="3886200"/>
            <a:ext cx="2286000" cy="1676400"/>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5370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8305800" cy="838200"/>
          </a:xfrm>
        </p:spPr>
        <p:txBody>
          <a:bodyPr/>
          <a:lstStyle/>
          <a:p>
            <a:r>
              <a:rPr lang="en-US" sz="3200" dirty="0"/>
              <a:t>Application to Use an Existing Database</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22</a:t>
            </a:fld>
            <a:endParaRPr lang="en-US" dirty="0"/>
          </a:p>
        </p:txBody>
      </p:sp>
      <p:pic>
        <p:nvPicPr>
          <p:cNvPr id="5" name="Picture 4">
            <a:extLst>
              <a:ext uri="{FF2B5EF4-FFF2-40B4-BE49-F238E27FC236}">
                <a16:creationId xmlns:a16="http://schemas.microsoft.com/office/drawing/2014/main" id="{4EA0A5EE-8145-49F7-BD15-83EAE85B4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28800"/>
            <a:ext cx="7772400" cy="4932314"/>
          </a:xfrm>
          <a:prstGeom prst="rect">
            <a:avLst/>
          </a:prstGeom>
        </p:spPr>
      </p:pic>
    </p:spTree>
    <p:extLst>
      <p:ext uri="{BB962C8B-B14F-4D97-AF65-F5344CB8AC3E}">
        <p14:creationId xmlns:p14="http://schemas.microsoft.com/office/powerpoint/2010/main" val="3351933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Entity Data Model(1/7)</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23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807" y="1447799"/>
            <a:ext cx="8181975" cy="5095875"/>
          </a:xfrm>
          <a:prstGeom prst="rect">
            <a:avLst/>
          </a:prstGeom>
        </p:spPr>
      </p:pic>
      <p:sp>
        <p:nvSpPr>
          <p:cNvPr id="8" name="Oval 7"/>
          <p:cNvSpPr/>
          <p:nvPr/>
        </p:nvSpPr>
        <p:spPr bwMode="auto">
          <a:xfrm>
            <a:off x="4648200" y="3995736"/>
            <a:ext cx="762000" cy="42386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7556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Entity Data Model(2/7)</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24</a:t>
            </a:fld>
            <a:endParaRPr lang="en-US" dirty="0"/>
          </a:p>
        </p:txBody>
      </p:sp>
      <p:pic>
        <p:nvPicPr>
          <p:cNvPr id="5" name="Picture 4">
            <a:extLst>
              <a:ext uri="{FF2B5EF4-FFF2-40B4-BE49-F238E27FC236}">
                <a16:creationId xmlns:a16="http://schemas.microsoft.com/office/drawing/2014/main" id="{6D0A3296-51F6-4653-8563-4628A7D98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08187"/>
            <a:ext cx="8110538" cy="4233863"/>
          </a:xfrm>
          <a:prstGeom prst="rect">
            <a:avLst/>
          </a:prstGeom>
        </p:spPr>
      </p:pic>
      <p:sp>
        <p:nvSpPr>
          <p:cNvPr id="9" name="Rectangle 8">
            <a:extLst>
              <a:ext uri="{FF2B5EF4-FFF2-40B4-BE49-F238E27FC236}">
                <a16:creationId xmlns:a16="http://schemas.microsoft.com/office/drawing/2014/main" id="{D34364B9-4A5A-46D3-83C1-A84212FD364F}"/>
              </a:ext>
            </a:extLst>
          </p:cNvPr>
          <p:cNvSpPr/>
          <p:nvPr/>
        </p:nvSpPr>
        <p:spPr bwMode="auto">
          <a:xfrm>
            <a:off x="1219200" y="3048000"/>
            <a:ext cx="457200" cy="152400"/>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1DB2AAD3-3E80-4E6E-8CE9-662134FA6F8C}"/>
              </a:ext>
            </a:extLst>
          </p:cNvPr>
          <p:cNvSpPr/>
          <p:nvPr/>
        </p:nvSpPr>
        <p:spPr bwMode="auto">
          <a:xfrm>
            <a:off x="3200400" y="2590800"/>
            <a:ext cx="1981200" cy="457200"/>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68887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Entity Data Model(3/7)</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25</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399" y="1828800"/>
            <a:ext cx="5655579" cy="5029200"/>
          </a:xfrm>
        </p:spPr>
      </p:pic>
    </p:spTree>
    <p:extLst>
      <p:ext uri="{BB962C8B-B14F-4D97-AF65-F5344CB8AC3E}">
        <p14:creationId xmlns:p14="http://schemas.microsoft.com/office/powerpoint/2010/main" val="541387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Entity Data Model(4/7)</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26</a:t>
            </a:fld>
            <a:endParaRPr lang="en-US" dirty="0"/>
          </a:p>
        </p:txBody>
      </p:sp>
      <p:pic>
        <p:nvPicPr>
          <p:cNvPr id="5" name="Picture 4">
            <a:extLst>
              <a:ext uri="{FF2B5EF4-FFF2-40B4-BE49-F238E27FC236}">
                <a16:creationId xmlns:a16="http://schemas.microsoft.com/office/drawing/2014/main" id="{0374D706-A9D1-45A1-9C14-2DA642C5C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718" y="1909851"/>
            <a:ext cx="7747318" cy="4806950"/>
          </a:xfrm>
          <a:prstGeom prst="rect">
            <a:avLst/>
          </a:prstGeom>
        </p:spPr>
      </p:pic>
    </p:spTree>
    <p:extLst>
      <p:ext uri="{BB962C8B-B14F-4D97-AF65-F5344CB8AC3E}">
        <p14:creationId xmlns:p14="http://schemas.microsoft.com/office/powerpoint/2010/main" val="150081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Entity Data Model(5/7)</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27</a:t>
            </a:fld>
            <a:endParaRPr lang="en-US" dirty="0"/>
          </a:p>
        </p:txBody>
      </p:sp>
      <p:pic>
        <p:nvPicPr>
          <p:cNvPr id="5" name="Picture 4">
            <a:extLst>
              <a:ext uri="{FF2B5EF4-FFF2-40B4-BE49-F238E27FC236}">
                <a16:creationId xmlns:a16="http://schemas.microsoft.com/office/drawing/2014/main" id="{D0BB6649-F874-4C86-82D8-00F2A25D6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5000"/>
            <a:ext cx="5031269" cy="4826000"/>
          </a:xfrm>
          <a:prstGeom prst="rect">
            <a:avLst/>
          </a:prstGeom>
        </p:spPr>
      </p:pic>
      <p:pic>
        <p:nvPicPr>
          <p:cNvPr id="7" name="Picture 6">
            <a:extLst>
              <a:ext uri="{FF2B5EF4-FFF2-40B4-BE49-F238E27FC236}">
                <a16:creationId xmlns:a16="http://schemas.microsoft.com/office/drawing/2014/main" id="{54829459-A1AF-4599-9A1F-4ED6F8AEF1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7795" y="2330450"/>
            <a:ext cx="4020356" cy="3911600"/>
          </a:xfrm>
          <a:prstGeom prst="rect">
            <a:avLst/>
          </a:prstGeom>
        </p:spPr>
      </p:pic>
    </p:spTree>
    <p:extLst>
      <p:ext uri="{BB962C8B-B14F-4D97-AF65-F5344CB8AC3E}">
        <p14:creationId xmlns:p14="http://schemas.microsoft.com/office/powerpoint/2010/main" val="174116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Entity Data Model(6/7)</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28</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854117"/>
            <a:ext cx="5562600" cy="4946519"/>
          </a:xfrm>
        </p:spPr>
      </p:pic>
    </p:spTree>
    <p:extLst>
      <p:ext uri="{BB962C8B-B14F-4D97-AF65-F5344CB8AC3E}">
        <p14:creationId xmlns:p14="http://schemas.microsoft.com/office/powerpoint/2010/main" val="1709070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Entity Data Model(7/7)</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29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828800"/>
            <a:ext cx="8012723" cy="4926742"/>
          </a:xfrm>
          <a:prstGeom prst="rect">
            <a:avLst/>
          </a:prstGeom>
        </p:spPr>
      </p:pic>
    </p:spTree>
    <p:extLst>
      <p:ext uri="{BB962C8B-B14F-4D97-AF65-F5344CB8AC3E}">
        <p14:creationId xmlns:p14="http://schemas.microsoft.com/office/powerpoint/2010/main" val="202267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Entity Framework</a:t>
            </a:r>
          </a:p>
        </p:txBody>
      </p:sp>
      <p:sp>
        <p:nvSpPr>
          <p:cNvPr id="3" name="Content Placeholder 2"/>
          <p:cNvSpPr>
            <a:spLocks noGrp="1"/>
          </p:cNvSpPr>
          <p:nvPr>
            <p:ph idx="1"/>
          </p:nvPr>
        </p:nvSpPr>
        <p:spPr/>
        <p:txBody>
          <a:bodyPr/>
          <a:lstStyle/>
          <a:p>
            <a:r>
              <a:rPr lang="en-US" dirty="0"/>
              <a:t>Entity Framework (EF) is an object-relational mapper that enables .NET developers to work with relational data using domain-specific objects. It eliminates the need for most of the data-access code that developers usually need to write.</a:t>
            </a:r>
            <a:endParaRPr lang="en-US" b="1" dirty="0"/>
          </a:p>
          <a:p>
            <a:endParaRPr lang="en-US" dirty="0"/>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3</a:t>
            </a:fld>
            <a:endParaRPr lang="en-US" dirty="0"/>
          </a:p>
        </p:txBody>
      </p:sp>
    </p:spTree>
    <p:extLst>
      <p:ext uri="{BB962C8B-B14F-4D97-AF65-F5344CB8AC3E}">
        <p14:creationId xmlns:p14="http://schemas.microsoft.com/office/powerpoint/2010/main" val="3102064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More on the Entity Data Model Diagram</a:t>
            </a:r>
          </a:p>
        </p:txBody>
      </p:sp>
      <p:sp>
        <p:nvSpPr>
          <p:cNvPr id="3" name="Content Placeholder 2"/>
          <p:cNvSpPr>
            <a:spLocks noGrp="1"/>
          </p:cNvSpPr>
          <p:nvPr>
            <p:ph idx="1"/>
          </p:nvPr>
        </p:nvSpPr>
        <p:spPr/>
        <p:txBody>
          <a:bodyPr/>
          <a:lstStyle/>
          <a:p>
            <a:r>
              <a:rPr lang="en-US" dirty="0"/>
              <a:t>The diagram contains </a:t>
            </a:r>
            <a:r>
              <a:rPr lang="en-US" b="1" dirty="0"/>
              <a:t>Author</a:t>
            </a:r>
            <a:r>
              <a:rPr lang="en-US" dirty="0"/>
              <a:t> and </a:t>
            </a:r>
            <a:r>
              <a:rPr lang="en-US" b="1" dirty="0"/>
              <a:t>Title</a:t>
            </a:r>
            <a:r>
              <a:rPr lang="en-US" dirty="0"/>
              <a:t> entities</a:t>
            </a:r>
          </a:p>
          <a:p>
            <a:pPr marL="0" indent="0">
              <a:buNone/>
            </a:pPr>
            <a:endParaRPr lang="en-US" dirty="0"/>
          </a:p>
          <a:p>
            <a:r>
              <a:rPr lang="en-US" dirty="0"/>
              <a:t>The line between the entities indicates a relationship between </a:t>
            </a:r>
            <a:r>
              <a:rPr lang="en-US" b="1" dirty="0"/>
              <a:t>Author</a:t>
            </a:r>
            <a:r>
              <a:rPr lang="en-US" dirty="0"/>
              <a:t> and </a:t>
            </a:r>
            <a:r>
              <a:rPr lang="en-US" b="1" dirty="0"/>
              <a:t>Title</a:t>
            </a:r>
            <a:r>
              <a:rPr lang="en-US" dirty="0"/>
              <a:t> </a:t>
            </a:r>
          </a:p>
          <a:p>
            <a:pPr marL="0" indent="0">
              <a:buNone/>
            </a:pPr>
            <a:endParaRPr lang="en-US" dirty="0"/>
          </a:p>
          <a:p>
            <a:r>
              <a:rPr lang="en-US" dirty="0"/>
              <a:t>The </a:t>
            </a:r>
            <a:r>
              <a:rPr lang="en-US" b="1" dirty="0"/>
              <a:t>Navigation Properties </a:t>
            </a:r>
            <a:r>
              <a:rPr lang="en-US" dirty="0"/>
              <a:t>section in the </a:t>
            </a:r>
            <a:r>
              <a:rPr lang="en-US" b="1" dirty="0"/>
              <a:t>Author</a:t>
            </a:r>
            <a:r>
              <a:rPr lang="en-US" dirty="0"/>
              <a:t> property contains the </a:t>
            </a:r>
            <a:r>
              <a:rPr lang="en-US" b="1" dirty="0"/>
              <a:t>Titles</a:t>
            </a:r>
            <a:r>
              <a:rPr lang="en-US" dirty="0"/>
              <a:t> property which connects an author to all titles written by the author</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30</a:t>
            </a:fld>
            <a:endParaRPr lang="en-US" dirty="0"/>
          </a:p>
        </p:txBody>
      </p:sp>
    </p:spTree>
    <p:extLst>
      <p:ext uri="{BB962C8B-B14F-4D97-AF65-F5344CB8AC3E}">
        <p14:creationId xmlns:p14="http://schemas.microsoft.com/office/powerpoint/2010/main" val="3741905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the Entity Data Model</a:t>
            </a:r>
          </a:p>
        </p:txBody>
      </p:sp>
      <p:sp>
        <p:nvSpPr>
          <p:cNvPr id="3" name="Content Placeholder 2"/>
          <p:cNvSpPr>
            <a:spLocks noGrp="1"/>
          </p:cNvSpPr>
          <p:nvPr>
            <p:ph idx="1"/>
          </p:nvPr>
        </p:nvSpPr>
        <p:spPr/>
        <p:txBody>
          <a:bodyPr/>
          <a:lstStyle/>
          <a:p>
            <a:r>
              <a:rPr lang="en-US" dirty="0"/>
              <a:t>BooksModel.Context.tt</a:t>
            </a:r>
          </a:p>
          <a:p>
            <a:pPr lvl="1"/>
            <a:r>
              <a:rPr lang="en-US" dirty="0"/>
              <a:t>Contains the core context class that is extended from </a:t>
            </a:r>
            <a:r>
              <a:rPr lang="en-US" dirty="0" err="1"/>
              <a:t>DbContext</a:t>
            </a:r>
            <a:r>
              <a:rPr lang="en-US" dirty="0"/>
              <a:t> class</a:t>
            </a:r>
          </a:p>
          <a:p>
            <a:r>
              <a:rPr lang="en-US" dirty="0"/>
              <a:t>BooksModel.tt</a:t>
            </a:r>
          </a:p>
          <a:p>
            <a:pPr lvl="1"/>
            <a:r>
              <a:rPr lang="en-US" dirty="0"/>
              <a:t>Contains classes where the class name will be the same as the table name in the database, and property name is the same as in the </a:t>
            </a:r>
            <a:r>
              <a:rPr lang="en-US"/>
              <a:t>related table</a:t>
            </a:r>
          </a:p>
          <a:p>
            <a:endParaRPr lang="en-US" dirty="0"/>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31</a:t>
            </a:fld>
            <a:endParaRPr lang="en-US" dirty="0"/>
          </a:p>
        </p:txBody>
      </p:sp>
    </p:spTree>
    <p:extLst>
      <p:ext uri="{BB962C8B-B14F-4D97-AF65-F5344CB8AC3E}">
        <p14:creationId xmlns:p14="http://schemas.microsoft.com/office/powerpoint/2010/main" val="2354953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the Class Library</a:t>
            </a:r>
          </a:p>
        </p:txBody>
      </p:sp>
      <p:sp>
        <p:nvSpPr>
          <p:cNvPr id="3" name="Content Placeholder 2"/>
          <p:cNvSpPr>
            <a:spLocks noGrp="1"/>
          </p:cNvSpPr>
          <p:nvPr>
            <p:ph idx="1"/>
          </p:nvPr>
        </p:nvSpPr>
        <p:spPr/>
        <p:txBody>
          <a:bodyPr/>
          <a:lstStyle/>
          <a:p>
            <a:r>
              <a:rPr lang="en-US" dirty="0"/>
              <a:t>The IDE generates the classes that are used to interact with the database while building the Class Library</a:t>
            </a:r>
          </a:p>
          <a:p>
            <a:pPr lvl="1"/>
            <a:r>
              <a:rPr lang="en-US" dirty="0"/>
              <a:t>A class for each table selected from the database</a:t>
            </a:r>
          </a:p>
          <a:p>
            <a:pPr lvl="1"/>
            <a:r>
              <a:rPr lang="en-US" dirty="0" err="1"/>
              <a:t>BooksEntities</a:t>
            </a:r>
            <a:r>
              <a:rPr lang="en-US" dirty="0"/>
              <a:t>, derived from </a:t>
            </a:r>
            <a:r>
              <a:rPr lang="en-US" dirty="0" err="1"/>
              <a:t>DbContext</a:t>
            </a:r>
            <a:r>
              <a:rPr lang="en-US" dirty="0"/>
              <a:t>, enables to programmatically interact with the database</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32</a:t>
            </a:fld>
            <a:endParaRPr lang="en-US" dirty="0"/>
          </a:p>
        </p:txBody>
      </p:sp>
    </p:spTree>
    <p:extLst>
      <p:ext uri="{BB962C8B-B14F-4D97-AF65-F5344CB8AC3E}">
        <p14:creationId xmlns:p14="http://schemas.microsoft.com/office/powerpoint/2010/main" val="3289562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8305800" cy="838200"/>
          </a:xfrm>
          <a:prstGeom prst="roundRect">
            <a:avLst>
              <a:gd name="adj" fmla="val 50000"/>
            </a:avLst>
          </a:prstGeom>
        </p:spPr>
        <p:txBody>
          <a:bodyPr/>
          <a:lstStyle/>
          <a:p>
            <a:pPr algn="ctr"/>
            <a:r>
              <a:rPr lang="en-US" sz="3200" dirty="0"/>
              <a:t>Create a Windows Form App to Use the Entity Data Model</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33</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828800"/>
            <a:ext cx="7987423" cy="4648200"/>
          </a:xfrm>
        </p:spPr>
      </p:pic>
      <p:sp>
        <p:nvSpPr>
          <p:cNvPr id="8" name="Oval 7"/>
          <p:cNvSpPr/>
          <p:nvPr/>
        </p:nvSpPr>
        <p:spPr bwMode="auto">
          <a:xfrm>
            <a:off x="4114800" y="5410200"/>
            <a:ext cx="990600"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47634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Windows From Project</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34</a:t>
            </a:fld>
            <a:endParaRPr lang="en-US" dirty="0"/>
          </a:p>
        </p:txBody>
      </p:sp>
      <p:pic>
        <p:nvPicPr>
          <p:cNvPr id="5" name="Picture 4">
            <a:extLst>
              <a:ext uri="{FF2B5EF4-FFF2-40B4-BE49-F238E27FC236}">
                <a16:creationId xmlns:a16="http://schemas.microsoft.com/office/drawing/2014/main" id="{6F939898-F24F-48B8-8D39-F05DB9853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375" y="1882351"/>
            <a:ext cx="7543800" cy="4848649"/>
          </a:xfrm>
          <a:prstGeom prst="rect">
            <a:avLst/>
          </a:prstGeom>
        </p:spPr>
      </p:pic>
    </p:spTree>
    <p:extLst>
      <p:ext uri="{BB962C8B-B14F-4D97-AF65-F5344CB8AC3E}">
        <p14:creationId xmlns:p14="http://schemas.microsoft.com/office/powerpoint/2010/main" val="2446125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8153400" cy="838200"/>
          </a:xfrm>
        </p:spPr>
        <p:txBody>
          <a:bodyPr/>
          <a:lstStyle/>
          <a:p>
            <a:r>
              <a:rPr lang="en-US" sz="3200" dirty="0"/>
              <a:t>Add a Reference to the Class Library</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35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826869"/>
            <a:ext cx="7029450" cy="4904131"/>
          </a:xfrm>
          <a:prstGeom prst="rect">
            <a:avLst/>
          </a:prstGeom>
        </p:spPr>
      </p:pic>
      <p:sp>
        <p:nvSpPr>
          <p:cNvPr id="8" name="Rectangle 7"/>
          <p:cNvSpPr/>
          <p:nvPr/>
        </p:nvSpPr>
        <p:spPr bwMode="auto">
          <a:xfrm>
            <a:off x="6934200" y="6400800"/>
            <a:ext cx="685800" cy="2286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72263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Add Reference to </a:t>
            </a:r>
            <a:r>
              <a:rPr lang="en-US" sz="3200" dirty="0" err="1"/>
              <a:t>EntityFramework</a:t>
            </a:r>
            <a:endParaRPr lang="en-US" sz="3200" dirty="0"/>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36</a:t>
            </a:fld>
            <a:endParaRPr lang="en-US" dirty="0"/>
          </a:p>
        </p:txBody>
      </p:sp>
      <p:pic>
        <p:nvPicPr>
          <p:cNvPr id="5" name="Picture 4">
            <a:extLst>
              <a:ext uri="{FF2B5EF4-FFF2-40B4-BE49-F238E27FC236}">
                <a16:creationId xmlns:a16="http://schemas.microsoft.com/office/drawing/2014/main" id="{B263B877-C723-422D-94F9-367F86B96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929" y="1971674"/>
            <a:ext cx="7424271" cy="5116727"/>
          </a:xfrm>
          <a:prstGeom prst="rect">
            <a:avLst/>
          </a:prstGeom>
        </p:spPr>
      </p:pic>
      <p:sp>
        <p:nvSpPr>
          <p:cNvPr id="6" name="Rectangle 5">
            <a:extLst>
              <a:ext uri="{FF2B5EF4-FFF2-40B4-BE49-F238E27FC236}">
                <a16:creationId xmlns:a16="http://schemas.microsoft.com/office/drawing/2014/main" id="{1646DDB0-ADC9-43CB-BE68-122E9E49F367}"/>
              </a:ext>
            </a:extLst>
          </p:cNvPr>
          <p:cNvSpPr/>
          <p:nvPr/>
        </p:nvSpPr>
        <p:spPr bwMode="auto">
          <a:xfrm>
            <a:off x="2133600" y="5105400"/>
            <a:ext cx="1752600" cy="152400"/>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89736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924800" cy="1066800"/>
          </a:xfrm>
        </p:spPr>
        <p:txBody>
          <a:bodyPr/>
          <a:lstStyle/>
          <a:p>
            <a:pPr algn="ctr"/>
            <a:r>
              <a:rPr lang="en-US" sz="3200" dirty="0"/>
              <a:t>Add the Connection String to Windows Form App</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37</a:t>
            </a:fld>
            <a:endParaRPr lang="en-US" dirty="0"/>
          </a:p>
        </p:txBody>
      </p:sp>
      <p:sp>
        <p:nvSpPr>
          <p:cNvPr id="3" name="Content Placeholder 2"/>
          <p:cNvSpPr>
            <a:spLocks noGrp="1"/>
          </p:cNvSpPr>
          <p:nvPr>
            <p:ph idx="1"/>
          </p:nvPr>
        </p:nvSpPr>
        <p:spPr/>
        <p:txBody>
          <a:bodyPr/>
          <a:lstStyle/>
          <a:p>
            <a:r>
              <a:rPr lang="en-US" dirty="0"/>
              <a:t>From </a:t>
            </a:r>
            <a:r>
              <a:rPr lang="en-US" dirty="0" err="1"/>
              <a:t>App.Config</a:t>
            </a:r>
            <a:r>
              <a:rPr lang="en-US" dirty="0"/>
              <a:t> of </a:t>
            </a:r>
            <a:r>
              <a:rPr lang="en-US" dirty="0" err="1"/>
              <a:t>BooksExample</a:t>
            </a:r>
            <a:r>
              <a:rPr lang="en-US" dirty="0"/>
              <a:t> class library project, copy  </a:t>
            </a:r>
            <a:r>
              <a:rPr lang="en-US" b="1" i="1" dirty="0"/>
              <a:t>&lt;</a:t>
            </a:r>
            <a:r>
              <a:rPr lang="en-US" b="1" i="1" dirty="0" err="1"/>
              <a:t>connectionStrings</a:t>
            </a:r>
            <a:r>
              <a:rPr lang="en-US" b="1" i="1" dirty="0"/>
              <a:t>&gt; </a:t>
            </a:r>
            <a:r>
              <a:rPr lang="en-US" dirty="0"/>
              <a:t>element and paste it to </a:t>
            </a:r>
            <a:r>
              <a:rPr lang="en-US" dirty="0" err="1"/>
              <a:t>App.Config</a:t>
            </a:r>
            <a:r>
              <a:rPr lang="en-US" dirty="0"/>
              <a:t> of </a:t>
            </a:r>
            <a:r>
              <a:rPr lang="en-US" dirty="0" err="1"/>
              <a:t>DisplayTable</a:t>
            </a:r>
            <a:r>
              <a:rPr lang="en-US" dirty="0"/>
              <a:t> project</a:t>
            </a:r>
          </a:p>
        </p:txBody>
      </p:sp>
    </p:spTree>
    <p:extLst>
      <p:ext uri="{BB962C8B-B14F-4D97-AF65-F5344CB8AC3E}">
        <p14:creationId xmlns:p14="http://schemas.microsoft.com/office/powerpoint/2010/main" val="1138674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Data Binding Between Controls &amp; the Entity Data Model</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981200"/>
            <a:ext cx="7608366" cy="4572000"/>
          </a:xfrm>
        </p:spPr>
      </p:pic>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38</a:t>
            </a:fld>
            <a:endParaRPr lang="en-US" dirty="0"/>
          </a:p>
        </p:txBody>
      </p:sp>
      <p:sp>
        <p:nvSpPr>
          <p:cNvPr id="6" name="Oval 5"/>
          <p:cNvSpPr/>
          <p:nvPr/>
        </p:nvSpPr>
        <p:spPr bwMode="auto">
          <a:xfrm>
            <a:off x="2133600" y="5791200"/>
            <a:ext cx="1066800" cy="22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 name="Oval 6"/>
          <p:cNvSpPr/>
          <p:nvPr/>
        </p:nvSpPr>
        <p:spPr bwMode="auto">
          <a:xfrm>
            <a:off x="4876800" y="2438400"/>
            <a:ext cx="762000" cy="22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05426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Data Source(1/6)</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905000"/>
            <a:ext cx="7648937" cy="4648200"/>
          </a:xfrm>
        </p:spPr>
      </p:pic>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39</a:t>
            </a:fld>
            <a:endParaRPr lang="en-US" dirty="0"/>
          </a:p>
        </p:txBody>
      </p:sp>
      <p:sp>
        <p:nvSpPr>
          <p:cNvPr id="6" name="Oval 5"/>
          <p:cNvSpPr/>
          <p:nvPr/>
        </p:nvSpPr>
        <p:spPr bwMode="auto">
          <a:xfrm>
            <a:off x="2667000" y="4800600"/>
            <a:ext cx="1600200" cy="5334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7498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of Entity Framework(1/4)</a:t>
            </a:r>
          </a:p>
        </p:txBody>
      </p:sp>
      <p:sp>
        <p:nvSpPr>
          <p:cNvPr id="3" name="Content Placeholder 2"/>
          <p:cNvSpPr>
            <a:spLocks noGrp="1"/>
          </p:cNvSpPr>
          <p:nvPr>
            <p:ph idx="1"/>
          </p:nvPr>
        </p:nvSpPr>
        <p:spPr/>
        <p:txBody>
          <a:bodyPr/>
          <a:lstStyle/>
          <a:p>
            <a:r>
              <a:rPr lang="en-US" dirty="0"/>
              <a:t>Entity Framework 1</a:t>
            </a:r>
          </a:p>
          <a:p>
            <a:pPr lvl="1"/>
            <a:r>
              <a:rPr lang="en-US" dirty="0"/>
              <a:t>Was provider-based and offered access to several relational database</a:t>
            </a:r>
          </a:p>
          <a:p>
            <a:pPr lvl="1"/>
            <a:r>
              <a:rPr lang="en-US" dirty="0"/>
              <a:t>The model types have to be derived from </a:t>
            </a:r>
            <a:r>
              <a:rPr lang="en-US" b="1" i="1" dirty="0" err="1"/>
              <a:t>EntityObject</a:t>
            </a:r>
            <a:r>
              <a:rPr lang="en-US" dirty="0"/>
              <a:t> class</a:t>
            </a:r>
          </a:p>
          <a:p>
            <a:r>
              <a:rPr lang="en-US" dirty="0"/>
              <a:t>Entity Framework 4</a:t>
            </a:r>
          </a:p>
          <a:p>
            <a:pPr lvl="1"/>
            <a:r>
              <a:rPr lang="en-US" dirty="0"/>
              <a:t>Support two models, Database First and Model First</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4</a:t>
            </a:fld>
            <a:endParaRPr lang="en-US" dirty="0"/>
          </a:p>
        </p:txBody>
      </p:sp>
    </p:spTree>
    <p:extLst>
      <p:ext uri="{BB962C8B-B14F-4D97-AF65-F5344CB8AC3E}">
        <p14:creationId xmlns:p14="http://schemas.microsoft.com/office/powerpoint/2010/main" val="3142829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Data Source(2/6)</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40</a:t>
            </a:fld>
            <a:endParaRPr lang="en-US" dirty="0"/>
          </a:p>
        </p:txBody>
      </p:sp>
      <p:pic>
        <p:nvPicPr>
          <p:cNvPr id="8" name="Picture 7">
            <a:extLst>
              <a:ext uri="{FF2B5EF4-FFF2-40B4-BE49-F238E27FC236}">
                <a16:creationId xmlns:a16="http://schemas.microsoft.com/office/drawing/2014/main" id="{02E103FE-9BF8-41DA-BF44-DB86F0497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057400"/>
            <a:ext cx="5562600" cy="4296455"/>
          </a:xfrm>
          <a:prstGeom prst="rect">
            <a:avLst/>
          </a:prstGeom>
        </p:spPr>
      </p:pic>
    </p:spTree>
    <p:extLst>
      <p:ext uri="{BB962C8B-B14F-4D97-AF65-F5344CB8AC3E}">
        <p14:creationId xmlns:p14="http://schemas.microsoft.com/office/powerpoint/2010/main" val="400753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Data Source(3/6)</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41</a:t>
            </a:fld>
            <a:endParaRPr lang="en-US" dirty="0"/>
          </a:p>
        </p:txBody>
      </p:sp>
      <p:pic>
        <p:nvPicPr>
          <p:cNvPr id="8" name="Picture 7">
            <a:extLst>
              <a:ext uri="{FF2B5EF4-FFF2-40B4-BE49-F238E27FC236}">
                <a16:creationId xmlns:a16="http://schemas.microsoft.com/office/drawing/2014/main" id="{DA7C88FA-2684-464C-891E-A7E08E7EA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995003"/>
            <a:ext cx="5815152" cy="4491522"/>
          </a:xfrm>
          <a:prstGeom prst="rect">
            <a:avLst/>
          </a:prstGeom>
        </p:spPr>
      </p:pic>
    </p:spTree>
    <p:extLst>
      <p:ext uri="{BB962C8B-B14F-4D97-AF65-F5344CB8AC3E}">
        <p14:creationId xmlns:p14="http://schemas.microsoft.com/office/powerpoint/2010/main" val="4285772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Data Source(4/6)</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42</a:t>
            </a:fld>
            <a:endParaRPr lang="en-US" dirty="0"/>
          </a:p>
        </p:txBody>
      </p:sp>
      <p:pic>
        <p:nvPicPr>
          <p:cNvPr id="8" name="Picture 7">
            <a:extLst>
              <a:ext uri="{FF2B5EF4-FFF2-40B4-BE49-F238E27FC236}">
                <a16:creationId xmlns:a16="http://schemas.microsoft.com/office/drawing/2014/main" id="{4BDA67DB-7A0F-46D6-9D61-37D35F93D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930" y="1981200"/>
            <a:ext cx="7047340" cy="4641719"/>
          </a:xfrm>
          <a:prstGeom prst="rect">
            <a:avLst/>
          </a:prstGeom>
        </p:spPr>
      </p:pic>
      <p:sp>
        <p:nvSpPr>
          <p:cNvPr id="9" name="Rectangle 8">
            <a:extLst>
              <a:ext uri="{FF2B5EF4-FFF2-40B4-BE49-F238E27FC236}">
                <a16:creationId xmlns:a16="http://schemas.microsoft.com/office/drawing/2014/main" id="{7DD8FD13-846A-4482-A8C1-75BE218CDFA0}"/>
              </a:ext>
            </a:extLst>
          </p:cNvPr>
          <p:cNvSpPr/>
          <p:nvPr/>
        </p:nvSpPr>
        <p:spPr bwMode="auto">
          <a:xfrm>
            <a:off x="2362200" y="3200400"/>
            <a:ext cx="152400" cy="152400"/>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1996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Data Source(5/6)</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43</a:t>
            </a:fld>
            <a:endParaRPr lang="en-US" dirty="0"/>
          </a:p>
        </p:txBody>
      </p:sp>
      <p:pic>
        <p:nvPicPr>
          <p:cNvPr id="8" name="Picture 7">
            <a:extLst>
              <a:ext uri="{FF2B5EF4-FFF2-40B4-BE49-F238E27FC236}">
                <a16:creationId xmlns:a16="http://schemas.microsoft.com/office/drawing/2014/main" id="{19357FC4-0AF9-4124-958C-AA90957A4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154" y="1905000"/>
            <a:ext cx="6806846" cy="4483319"/>
          </a:xfrm>
          <a:prstGeom prst="rect">
            <a:avLst/>
          </a:prstGeom>
        </p:spPr>
      </p:pic>
      <p:sp>
        <p:nvSpPr>
          <p:cNvPr id="9" name="Rectangle 8">
            <a:extLst>
              <a:ext uri="{FF2B5EF4-FFF2-40B4-BE49-F238E27FC236}">
                <a16:creationId xmlns:a16="http://schemas.microsoft.com/office/drawing/2014/main" id="{E3439AB7-68B8-48AF-B74A-B6BEFB3DD74C}"/>
              </a:ext>
            </a:extLst>
          </p:cNvPr>
          <p:cNvSpPr/>
          <p:nvPr/>
        </p:nvSpPr>
        <p:spPr bwMode="auto">
          <a:xfrm>
            <a:off x="2286000" y="3200400"/>
            <a:ext cx="914400" cy="228600"/>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110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Data Source(6/6)</a:t>
            </a:r>
          </a:p>
        </p:txBody>
      </p:sp>
      <p:sp>
        <p:nvSpPr>
          <p:cNvPr id="3" name="Content Placeholder 2"/>
          <p:cNvSpPr>
            <a:spLocks noGrp="1"/>
          </p:cNvSpPr>
          <p:nvPr>
            <p:ph idx="1"/>
          </p:nvPr>
        </p:nvSpPr>
        <p:spPr>
          <a:xfrm>
            <a:off x="762000" y="1828800"/>
            <a:ext cx="8001000" cy="1066800"/>
          </a:xfrm>
        </p:spPr>
        <p:txBody>
          <a:bodyPr/>
          <a:lstStyle/>
          <a:p>
            <a:r>
              <a:rPr lang="en-US" dirty="0"/>
              <a:t>Drag the Author node from Data Source window to the form </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44</a:t>
            </a:fld>
            <a:endParaRPr lang="en-US" dirty="0"/>
          </a:p>
        </p:txBody>
      </p:sp>
      <p:pic>
        <p:nvPicPr>
          <p:cNvPr id="9" name="Picture 8">
            <a:extLst>
              <a:ext uri="{FF2B5EF4-FFF2-40B4-BE49-F238E27FC236}">
                <a16:creationId xmlns:a16="http://schemas.microsoft.com/office/drawing/2014/main" id="{3151FBDD-5A17-4727-AE95-F6C6548C3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738836"/>
            <a:ext cx="6253966" cy="4119164"/>
          </a:xfrm>
          <a:prstGeom prst="rect">
            <a:avLst/>
          </a:prstGeom>
        </p:spPr>
      </p:pic>
    </p:spTree>
    <p:extLst>
      <p:ext uri="{BB962C8B-B14F-4D97-AF65-F5344CB8AC3E}">
        <p14:creationId xmlns:p14="http://schemas.microsoft.com/office/powerpoint/2010/main" val="190903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DataGridView</a:t>
            </a:r>
            <a:endParaRPr lang="en-US" dirty="0"/>
          </a:p>
        </p:txBody>
      </p:sp>
      <p:sp>
        <p:nvSpPr>
          <p:cNvPr id="3" name="Content Placeholder 2"/>
          <p:cNvSpPr>
            <a:spLocks noGrp="1"/>
          </p:cNvSpPr>
          <p:nvPr>
            <p:ph idx="1"/>
          </p:nvPr>
        </p:nvSpPr>
        <p:spPr/>
        <p:txBody>
          <a:bodyPr/>
          <a:lstStyle/>
          <a:p>
            <a:r>
              <a:rPr lang="en-US" dirty="0" err="1"/>
              <a:t>BindingNavigator</a:t>
            </a:r>
            <a:r>
              <a:rPr lang="en-US" dirty="0"/>
              <a:t> contains buttons for moving between entries, adding entries, deleting entries and saving changes to the database</a:t>
            </a:r>
          </a:p>
          <a:p>
            <a:pPr marL="0" indent="0">
              <a:buNone/>
            </a:pPr>
            <a:endParaRPr lang="en-US" dirty="0"/>
          </a:p>
          <a:p>
            <a:r>
              <a:rPr lang="en-US" dirty="0" err="1"/>
              <a:t>BindingResource</a:t>
            </a:r>
            <a:r>
              <a:rPr lang="en-US" dirty="0"/>
              <a:t>: handles the transfer of data between the data source and the data-bound controls on the Form</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45</a:t>
            </a:fld>
            <a:endParaRPr lang="en-US" dirty="0"/>
          </a:p>
        </p:txBody>
      </p:sp>
    </p:spTree>
    <p:extLst>
      <p:ext uri="{BB962C8B-B14F-4D97-AF65-F5344CB8AC3E}">
        <p14:creationId xmlns:p14="http://schemas.microsoft.com/office/powerpoint/2010/main" val="3446724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Connect Data Source to the </a:t>
            </a:r>
            <a:r>
              <a:rPr lang="en-US" sz="3200" dirty="0" err="1"/>
              <a:t>authorBindingSource</a:t>
            </a:r>
            <a:endParaRPr lang="en-US" sz="3200" dirty="0"/>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46</a:t>
            </a:fld>
            <a:endParaRPr lang="en-US" dirty="0"/>
          </a:p>
        </p:txBody>
      </p:sp>
      <p:pic>
        <p:nvPicPr>
          <p:cNvPr id="8" name="Picture 7">
            <a:extLst>
              <a:ext uri="{FF2B5EF4-FFF2-40B4-BE49-F238E27FC236}">
                <a16:creationId xmlns:a16="http://schemas.microsoft.com/office/drawing/2014/main" id="{B1443DC3-D8EB-4DFB-B9DF-CA47C93E3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793081"/>
            <a:ext cx="6739675" cy="5064919"/>
          </a:xfrm>
          <a:prstGeom prst="rect">
            <a:avLst/>
          </a:prstGeom>
        </p:spPr>
      </p:pic>
    </p:spTree>
    <p:extLst>
      <p:ext uri="{BB962C8B-B14F-4D97-AF65-F5344CB8AC3E}">
        <p14:creationId xmlns:p14="http://schemas.microsoft.com/office/powerpoint/2010/main" val="3569411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lstStyle/>
          <a:p>
            <a:r>
              <a:rPr lang="en-US" dirty="0">
                <a:hlinkClick r:id="rId2"/>
              </a:rPr>
              <a:t>https://msdn.microsoft.com/en-us/data/jj193542</a:t>
            </a:r>
            <a:endParaRPr lang="en-US" dirty="0"/>
          </a:p>
          <a:p>
            <a:r>
              <a:rPr lang="en-US" dirty="0">
                <a:hlinkClick r:id="rId3"/>
              </a:rPr>
              <a:t>https://msdn.microsoft.com/en-us/library/ms178359.aspx#dbfmfcf</a:t>
            </a:r>
            <a:endParaRPr lang="en-US" dirty="0"/>
          </a:p>
          <a:p>
            <a:r>
              <a:rPr lang="en-US" dirty="0"/>
              <a:t>https://www.c-sharpcorner.com/article/code-first-approach-and-migrations-in-microsoft-net-entity-framework/</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47</a:t>
            </a:fld>
            <a:endParaRPr lang="en-US" dirty="0"/>
          </a:p>
        </p:txBody>
      </p:sp>
    </p:spTree>
    <p:extLst>
      <p:ext uri="{BB962C8B-B14F-4D97-AF65-F5344CB8AC3E}">
        <p14:creationId xmlns:p14="http://schemas.microsoft.com/office/powerpoint/2010/main" val="3718269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of Entity Framework(2/4)</a:t>
            </a:r>
          </a:p>
        </p:txBody>
      </p:sp>
      <p:sp>
        <p:nvSpPr>
          <p:cNvPr id="3" name="Content Placeholder 2"/>
          <p:cNvSpPr>
            <a:spLocks noGrp="1"/>
          </p:cNvSpPr>
          <p:nvPr>
            <p:ph idx="1"/>
          </p:nvPr>
        </p:nvSpPr>
        <p:spPr/>
        <p:txBody>
          <a:bodyPr/>
          <a:lstStyle/>
          <a:p>
            <a:r>
              <a:rPr lang="en-US" dirty="0"/>
              <a:t>Entity Framework 5</a:t>
            </a:r>
          </a:p>
          <a:p>
            <a:pPr lvl="1"/>
            <a:r>
              <a:rPr lang="en-US" dirty="0"/>
              <a:t>Is used in Visual Studio 2010 and Visual Studio 2012 to write applications that target .NET 4.0 and .NET 4.5</a:t>
            </a:r>
          </a:p>
          <a:p>
            <a:pPr lvl="1"/>
            <a:r>
              <a:rPr lang="en-US" dirty="0"/>
              <a:t>If you create a new model using the Entity Framework Designer in Visual Studio 2015, the EF5 NuGet package will be installed to your project and the generated code will make use of EF5.</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5</a:t>
            </a:fld>
            <a:endParaRPr lang="en-US" dirty="0"/>
          </a:p>
        </p:txBody>
      </p:sp>
    </p:spTree>
    <p:extLst>
      <p:ext uri="{BB962C8B-B14F-4D97-AF65-F5344CB8AC3E}">
        <p14:creationId xmlns:p14="http://schemas.microsoft.com/office/powerpoint/2010/main" val="782943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of Entity Framework(3/4)</a:t>
            </a:r>
          </a:p>
        </p:txBody>
      </p:sp>
      <p:sp>
        <p:nvSpPr>
          <p:cNvPr id="3" name="Content Placeholder 2"/>
          <p:cNvSpPr>
            <a:spLocks noGrp="1"/>
          </p:cNvSpPr>
          <p:nvPr>
            <p:ph idx="1"/>
          </p:nvPr>
        </p:nvSpPr>
        <p:spPr/>
        <p:txBody>
          <a:bodyPr/>
          <a:lstStyle/>
          <a:p>
            <a:r>
              <a:rPr lang="en-US"/>
              <a:t>Entity Framework 6</a:t>
            </a:r>
          </a:p>
          <a:p>
            <a:pPr lvl="1"/>
            <a:r>
              <a:rPr lang="en-US"/>
              <a:t>Can be used in Visual Studio 2013, Visual Studio 2012 and Visual Studio 2010 (runtime only) to write applications that target .NET 4.0 and .NET 4.5</a:t>
            </a:r>
          </a:p>
          <a:p>
            <a:pPr lvl="1"/>
            <a:r>
              <a:rPr lang="en-US"/>
              <a:t>The complete code of Entity Framework has moved to NuGet package</a:t>
            </a:r>
          </a:p>
          <a:p>
            <a:endParaRPr lang="en-US"/>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6</a:t>
            </a:fld>
            <a:endParaRPr lang="en-US" dirty="0"/>
          </a:p>
        </p:txBody>
      </p:sp>
    </p:spTree>
    <p:extLst>
      <p:ext uri="{BB962C8B-B14F-4D97-AF65-F5344CB8AC3E}">
        <p14:creationId xmlns:p14="http://schemas.microsoft.com/office/powerpoint/2010/main" val="3657044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of Entity Framework(4/4)</a:t>
            </a:r>
          </a:p>
        </p:txBody>
      </p:sp>
      <p:sp>
        <p:nvSpPr>
          <p:cNvPr id="3" name="Content Placeholder 2"/>
          <p:cNvSpPr>
            <a:spLocks noGrp="1"/>
          </p:cNvSpPr>
          <p:nvPr>
            <p:ph idx="1"/>
          </p:nvPr>
        </p:nvSpPr>
        <p:spPr>
          <a:xfrm>
            <a:off x="762000" y="1828800"/>
            <a:ext cx="8382000" cy="4876800"/>
          </a:xfrm>
        </p:spPr>
        <p:txBody>
          <a:bodyPr/>
          <a:lstStyle/>
          <a:p>
            <a:r>
              <a:rPr lang="en-US" dirty="0"/>
              <a:t>Entity Framework Core 1.0/2.0</a:t>
            </a:r>
          </a:p>
          <a:p>
            <a:pPr lvl="1"/>
            <a:r>
              <a:rPr lang="en-US" dirty="0"/>
              <a:t>Is a complete rewrite</a:t>
            </a:r>
          </a:p>
          <a:p>
            <a:pPr lvl="1"/>
            <a:r>
              <a:rPr lang="en-US" dirty="0"/>
              <a:t>Is based on .NET core, thus can be used on Linux and Mac system</a:t>
            </a:r>
          </a:p>
          <a:p>
            <a:pPr lvl="1"/>
            <a:r>
              <a:rPr lang="en-US" dirty="0"/>
              <a:t>No longer supports the XML mapping with CSDL(Conceptual Schema Definition Language), SSDL(Storage Schema Definition), and MSL(Mapping Schema Language)</a:t>
            </a:r>
          </a:p>
          <a:p>
            <a:pPr lvl="1"/>
            <a:r>
              <a:rPr lang="en-US" dirty="0"/>
              <a:t>Support both relational database and </a:t>
            </a:r>
            <a:r>
              <a:rPr lang="en-US" dirty="0" err="1"/>
              <a:t>NoSql</a:t>
            </a:r>
            <a:r>
              <a:rPr lang="en-US" dirty="0"/>
              <a:t> database</a:t>
            </a:r>
          </a:p>
          <a:p>
            <a:pPr lvl="1"/>
            <a:r>
              <a:rPr lang="en-US" dirty="0"/>
              <a:t>Not as stable as EF 6 (</a:t>
            </a:r>
            <a:r>
              <a:rPr lang="en-US" sz="1600" dirty="0"/>
              <a:t>https://entityframeworkcore.com/)</a:t>
            </a:r>
          </a:p>
          <a:p>
            <a:endParaRPr lang="en-US" dirty="0"/>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7</a:t>
            </a:fld>
            <a:endParaRPr lang="en-US" dirty="0"/>
          </a:p>
        </p:txBody>
      </p:sp>
    </p:spTree>
    <p:extLst>
      <p:ext uri="{BB962C8B-B14F-4D97-AF65-F5344CB8AC3E}">
        <p14:creationId xmlns:p14="http://schemas.microsoft.com/office/powerpoint/2010/main" val="2899017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Entity Framework 6 </a:t>
            </a:r>
            <a:endParaRPr lang="en-US" dirty="0"/>
          </a:p>
        </p:txBody>
      </p:sp>
      <p:sp>
        <p:nvSpPr>
          <p:cNvPr id="3" name="Content Placeholder 2"/>
          <p:cNvSpPr>
            <a:spLocks noGrp="1"/>
          </p:cNvSpPr>
          <p:nvPr>
            <p:ph idx="1"/>
          </p:nvPr>
        </p:nvSpPr>
        <p:spPr>
          <a:xfrm>
            <a:off x="762000" y="1828800"/>
            <a:ext cx="8001000" cy="4413250"/>
          </a:xfrm>
        </p:spPr>
        <p:txBody>
          <a:bodyPr/>
          <a:lstStyle/>
          <a:p>
            <a:r>
              <a:rPr lang="en-US" dirty="0"/>
              <a:t>Microsoft Entity Framework provides three approaches</a:t>
            </a:r>
          </a:p>
          <a:p>
            <a:pPr lvl="1"/>
            <a:r>
              <a:rPr lang="en-US" dirty="0"/>
              <a:t>Model First</a:t>
            </a:r>
          </a:p>
          <a:p>
            <a:pPr lvl="1"/>
            <a:r>
              <a:rPr lang="en-US" dirty="0"/>
              <a:t>Database First</a:t>
            </a:r>
          </a:p>
          <a:p>
            <a:pPr lvl="1"/>
            <a:r>
              <a:rPr lang="en-US" dirty="0"/>
              <a:t>Code first</a:t>
            </a:r>
          </a:p>
          <a:p>
            <a:pPr lvl="2"/>
            <a:r>
              <a:rPr lang="en-US" dirty="0"/>
              <a:t>Generate database from the data model classes</a:t>
            </a:r>
          </a:p>
          <a:p>
            <a:pPr lvl="2"/>
            <a:r>
              <a:rPr lang="en-US" dirty="0"/>
              <a:t>Generate data model classes from an existing database</a:t>
            </a:r>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8</a:t>
            </a:fld>
            <a:endParaRPr lang="en-US" dirty="0"/>
          </a:p>
        </p:txBody>
      </p:sp>
    </p:spTree>
    <p:extLst>
      <p:ext uri="{BB962C8B-B14F-4D97-AF65-F5344CB8AC3E}">
        <p14:creationId xmlns:p14="http://schemas.microsoft.com/office/powerpoint/2010/main" val="45241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First</a:t>
            </a:r>
          </a:p>
        </p:txBody>
      </p:sp>
      <p:sp>
        <p:nvSpPr>
          <p:cNvPr id="3" name="Content Placeholder 2"/>
          <p:cNvSpPr>
            <a:spLocks noGrp="1"/>
          </p:cNvSpPr>
          <p:nvPr>
            <p:ph idx="1"/>
          </p:nvPr>
        </p:nvSpPr>
        <p:spPr>
          <a:xfrm>
            <a:off x="762000" y="1828800"/>
            <a:ext cx="8382000" cy="4876800"/>
          </a:xfrm>
        </p:spPr>
        <p:txBody>
          <a:bodyPr/>
          <a:lstStyle/>
          <a:p>
            <a:r>
              <a:rPr lang="en-US" dirty="0"/>
              <a:t>If  the database exists, the Entity Framework designer built into Visual Studio can automatically generate a data model that consists of classes and properties that correspond to existing database objects such as tables and columns. The information about the database structure (store schema), the data model (conceptual model), and the mapping between them is stored in XML in an </a:t>
            </a:r>
            <a:r>
              <a:rPr lang="en-US" b="1" i="1" dirty="0"/>
              <a:t>.</a:t>
            </a:r>
            <a:r>
              <a:rPr lang="en-US" b="1" i="1" dirty="0" err="1"/>
              <a:t>edmx</a:t>
            </a:r>
            <a:r>
              <a:rPr lang="en-US" b="1" i="1" dirty="0"/>
              <a:t> </a:t>
            </a:r>
            <a:r>
              <a:rPr lang="en-US" dirty="0"/>
              <a:t>file. The Entity Framework designer provides a graphical UI that you can use to display and edit the </a:t>
            </a:r>
            <a:r>
              <a:rPr lang="en-US" b="1" i="1" dirty="0"/>
              <a:t>.</a:t>
            </a:r>
            <a:r>
              <a:rPr lang="en-US" b="1" i="1" dirty="0" err="1"/>
              <a:t>edmx</a:t>
            </a:r>
            <a:r>
              <a:rPr lang="en-US" b="1" i="1" dirty="0"/>
              <a:t> </a:t>
            </a:r>
            <a:r>
              <a:rPr lang="en-US" dirty="0"/>
              <a:t>file. </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EA4B73AF-DB4B-49FE-8CDD-ED99216B890A}" type="slidenum">
              <a:rPr lang="en-US" smtClean="0"/>
              <a:pPr>
                <a:defRPr/>
              </a:pPr>
              <a:t>9</a:t>
            </a:fld>
            <a:endParaRPr lang="en-US" dirty="0"/>
          </a:p>
        </p:txBody>
      </p:sp>
    </p:spTree>
    <p:extLst>
      <p:ext uri="{BB962C8B-B14F-4D97-AF65-F5344CB8AC3E}">
        <p14:creationId xmlns:p14="http://schemas.microsoft.com/office/powerpoint/2010/main" val="2906363296"/>
      </p:ext>
    </p:extLst>
  </p:cSld>
  <p:clrMapOvr>
    <a:masterClrMapping/>
  </p:clrMapOvr>
</p:sld>
</file>

<file path=ppt/theme/theme1.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Capsules</Template>
  <TotalTime>9585</TotalTime>
  <Words>988</Words>
  <Application>Microsoft Office PowerPoint</Application>
  <PresentationFormat>On-screen Show (4:3)</PresentationFormat>
  <Paragraphs>154</Paragraphs>
  <Slides>47</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47</vt:i4>
      </vt:variant>
    </vt:vector>
  </HeadingPairs>
  <TitlesOfParts>
    <vt:vector size="52" baseType="lpstr">
      <vt:lpstr>Arial</vt:lpstr>
      <vt:lpstr>Wingdings</vt:lpstr>
      <vt:lpstr>Wingdings 2</vt:lpstr>
      <vt:lpstr>Capsules</vt:lpstr>
      <vt:lpstr>1_Capsules</vt:lpstr>
      <vt:lpstr>PowerPoint Presentation</vt:lpstr>
      <vt:lpstr>Objectives</vt:lpstr>
      <vt:lpstr>What is Entity Framework</vt:lpstr>
      <vt:lpstr>History of Entity Framework(1/4)</vt:lpstr>
      <vt:lpstr>History of Entity Framework(2/4)</vt:lpstr>
      <vt:lpstr>History of Entity Framework(3/4)</vt:lpstr>
      <vt:lpstr>History of Entity Framework(4/4)</vt:lpstr>
      <vt:lpstr>Entity Framework 6 </vt:lpstr>
      <vt:lpstr>Database First</vt:lpstr>
      <vt:lpstr>Code First</vt:lpstr>
      <vt:lpstr>Create an Application</vt:lpstr>
      <vt:lpstr>Create the Model</vt:lpstr>
      <vt:lpstr>Create the Context(1/3)</vt:lpstr>
      <vt:lpstr>Create the Context(2/3)</vt:lpstr>
      <vt:lpstr>Create the Context(3/3)</vt:lpstr>
      <vt:lpstr>PowerPoint Presentation</vt:lpstr>
      <vt:lpstr>DbContext Class</vt:lpstr>
      <vt:lpstr>Connect to the Database Created(1/4)</vt:lpstr>
      <vt:lpstr>Connect to the Database Created(2/4)</vt:lpstr>
      <vt:lpstr>Connect to the Database Created(3/4)</vt:lpstr>
      <vt:lpstr>Connect to the Database Created(4/4)</vt:lpstr>
      <vt:lpstr>Application to Use an Existing Database</vt:lpstr>
      <vt:lpstr>Add Entity Data Model(1/7)</vt:lpstr>
      <vt:lpstr>Add Entity Data Model(2/7)</vt:lpstr>
      <vt:lpstr>Add Entity Data Model(3/7)</vt:lpstr>
      <vt:lpstr>Add Entity Data Model(4/7)</vt:lpstr>
      <vt:lpstr>Add Entity Data Model(5/7)</vt:lpstr>
      <vt:lpstr>Add Entity Data Model(6/7)</vt:lpstr>
      <vt:lpstr>Add Entity Data Model(7/7)</vt:lpstr>
      <vt:lpstr>More on the Entity Data Model Diagram</vt:lpstr>
      <vt:lpstr>More on the Entity Data Model</vt:lpstr>
      <vt:lpstr>Build the Class Library</vt:lpstr>
      <vt:lpstr>Create a Windows Form App to Use the Entity Data Model</vt:lpstr>
      <vt:lpstr>Create a Windows From Project</vt:lpstr>
      <vt:lpstr>Add a Reference to the Class Library</vt:lpstr>
      <vt:lpstr>Add Reference to EntityFramework</vt:lpstr>
      <vt:lpstr>Add the Connection String to Windows Form App</vt:lpstr>
      <vt:lpstr>Data Binding Between Controls &amp; the Entity Data Model</vt:lpstr>
      <vt:lpstr>Add Data Source(1/6)</vt:lpstr>
      <vt:lpstr>Add Data Source(2/6)</vt:lpstr>
      <vt:lpstr>Add Data Source(3/6)</vt:lpstr>
      <vt:lpstr>Add Data Source(4/6)</vt:lpstr>
      <vt:lpstr>Add Data Source(5/6)</vt:lpstr>
      <vt:lpstr>Add Data Source(6/6)</vt:lpstr>
      <vt:lpstr>More on DataGridView</vt:lpstr>
      <vt:lpstr>Connect Data Source to the authorBindingSource</vt:lpstr>
      <vt:lpstr>Reference</vt:lpstr>
    </vt:vector>
  </TitlesOfParts>
  <Company>Centennial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III</dc:title>
  <dc:creator>ILIA</dc:creator>
  <cp:lastModifiedBy>SETAS/ICET</cp:lastModifiedBy>
  <cp:revision>991</cp:revision>
  <dcterms:created xsi:type="dcterms:W3CDTF">2008-09-10T01:32:08Z</dcterms:created>
  <dcterms:modified xsi:type="dcterms:W3CDTF">2020-02-28T20:56:26Z</dcterms:modified>
</cp:coreProperties>
</file>